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64" r:id="rId3"/>
    <p:sldId id="269" r:id="rId4"/>
    <p:sldId id="270" r:id="rId5"/>
    <p:sldId id="265" r:id="rId6"/>
    <p:sldId id="268" r:id="rId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5" d="100"/>
          <a:sy n="95" d="100"/>
        </p:scale>
        <p:origin x="2022"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CF1094-1B0A-4C88-92CB-FA620F4A40DC}" type="datetimeFigureOut">
              <a:rPr lang="ru-RU" smtClean="0"/>
              <a:pPr/>
              <a:t>05.08.2024</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2E1EE3-B044-408F-8A95-94F05E9CC07D}" type="slidenum">
              <a:rPr lang="ru-RU" smtClean="0"/>
              <a:pPr/>
              <a:t>‹#›</a:t>
            </a:fld>
            <a:endParaRPr lang="ru-RU"/>
          </a:p>
        </p:txBody>
      </p:sp>
    </p:spTree>
    <p:extLst>
      <p:ext uri="{BB962C8B-B14F-4D97-AF65-F5344CB8AC3E}">
        <p14:creationId xmlns:p14="http://schemas.microsoft.com/office/powerpoint/2010/main" val="12041822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900D63C-ED0F-492D-BE67-0F12927D28A8}" type="datetime1">
              <a:rPr lang="ru-RU" smtClean="0"/>
              <a:pPr/>
              <a:t>05.08.2024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71C7510-34D3-4477-B2AE-D3FD336A7409}" type="datetime1">
              <a:rPr lang="ru-RU" smtClean="0"/>
              <a:pPr/>
              <a:t>05.08.2024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0D5E692F-472F-47A9-9297-24299F04442E}" type="datetime1">
              <a:rPr lang="ru-RU" smtClean="0"/>
              <a:pPr/>
              <a:t>05.08.2024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CA85C633-A819-47F9-8153-A1812073B211}" type="datetime1">
              <a:rPr lang="ru-RU" smtClean="0"/>
              <a:pPr/>
              <a:t>05.08.2024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09489D11-3328-43E6-85F0-81D924B7E665}" type="datetime1">
              <a:rPr lang="ru-RU" smtClean="0"/>
              <a:pPr/>
              <a:t>05.08.2024</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99F2E026-3764-421C-AA70-E3D8A211F33C}" type="datetime1">
              <a:rPr lang="ru-RU" smtClean="0"/>
              <a:pPr/>
              <a:t>05.08.2024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A3D83F32-77E4-4EC1-841A-E078601961E1}" type="datetime1">
              <a:rPr lang="ru-RU" smtClean="0"/>
              <a:pPr/>
              <a:t>05.08.2024</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B71C325-9E3D-4300-A439-123714A94A5A}" type="datetime1">
              <a:rPr lang="ru-RU" smtClean="0"/>
              <a:pPr/>
              <a:t>05.08.2024</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7B2AF97-ACCB-44E0-9621-4C89F604DF46}" type="datetime1">
              <a:rPr lang="ru-RU" smtClean="0"/>
              <a:pPr/>
              <a:t>05.08.2024</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EEDD7890-B903-457A-A714-1C0B56111280}" type="datetime1">
              <a:rPr lang="ru-RU" smtClean="0"/>
              <a:pPr/>
              <a:t>05.08.2024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DB59F5ED-7348-420A-BB5F-CE9BB99292EA}" type="datetime1">
              <a:rPr lang="ru-RU" smtClean="0"/>
              <a:pPr/>
              <a:t>05.08.2024</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0525D3C-EBC9-48A8-809C-DDB37030F01F}" type="datetime1">
              <a:rPr lang="ru-RU" smtClean="0"/>
              <a:pPr/>
              <a:t>05.08.2024</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Заголовок 1">
            <a:extLst>
              <a:ext uri="{FF2B5EF4-FFF2-40B4-BE49-F238E27FC236}"/>
            </a:extLst>
          </p:cNvPr>
          <p:cNvSpPr txBox="1">
            <a:spLocks/>
          </p:cNvSpPr>
          <p:nvPr/>
        </p:nvSpPr>
        <p:spPr>
          <a:xfrm>
            <a:off x="722313" y="2143116"/>
            <a:ext cx="8135937" cy="1857375"/>
          </a:xfrm>
          <a:prstGeom prst="rect">
            <a:avLst/>
          </a:prstGeom>
        </p:spPr>
        <p:txBody>
          <a:bodyPr vert="horz" lIns="91440" tIns="45720" rIns="91440" bIns="45720" rtlCol="0" anchor="ctr">
            <a:noAutofit/>
          </a:bodyPr>
          <a:lstStyle/>
          <a:p>
            <a:pPr algn="ctr"/>
            <a:r>
              <a:rPr lang="ru-RU" sz="3000" b="1" dirty="0" smtClean="0">
                <a:solidFill>
                  <a:srgbClr val="0070C0"/>
                </a:solidFill>
              </a:rPr>
              <a:t>Что делать, если правообладатель не выявлен?</a:t>
            </a:r>
            <a:endParaRPr lang="ru-RU" sz="3000" b="1" dirty="0">
              <a:solidFill>
                <a:srgbClr val="0070C0"/>
              </a:solidFill>
            </a:endParaRPr>
          </a:p>
        </p:txBody>
      </p:sp>
      <p:cxnSp>
        <p:nvCxnSpPr>
          <p:cNvPr id="5" name="Прямая соединительная линия 4">
            <a:extLst>
              <a:ext uri="{FF2B5EF4-FFF2-40B4-BE49-F238E27FC236}"/>
            </a:extLst>
          </p:cNvPr>
          <p:cNvCxnSpPr/>
          <p:nvPr/>
        </p:nvCxnSpPr>
        <p:spPr>
          <a:xfrm>
            <a:off x="468313" y="1714488"/>
            <a:ext cx="8351837" cy="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6" name="Прямая соединительная линия 5">
            <a:extLst>
              <a:ext uri="{FF2B5EF4-FFF2-40B4-BE49-F238E27FC236}"/>
            </a:extLst>
          </p:cNvPr>
          <p:cNvCxnSpPr/>
          <p:nvPr/>
        </p:nvCxnSpPr>
        <p:spPr>
          <a:xfrm>
            <a:off x="468313" y="4500563"/>
            <a:ext cx="8351837" cy="0"/>
          </a:xfrm>
          <a:prstGeom prst="line">
            <a:avLst/>
          </a:prstGeom>
          <a:ln w="3175">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7" name="Номер слайда 6"/>
          <p:cNvSpPr>
            <a:spLocks noGrp="1"/>
          </p:cNvSpPr>
          <p:nvPr>
            <p:ph type="sldNum" sz="quarter" idx="12"/>
          </p:nvPr>
        </p:nvSpPr>
        <p:spPr/>
        <p:txBody>
          <a:bodyPr/>
          <a:lstStyle/>
          <a:p>
            <a:fld id="{725C68B6-61C2-468F-89AB-4B9F7531AA68}" type="slidenum">
              <a:rPr lang="ru-RU" smtClean="0"/>
              <a:pPr/>
              <a:t>1</a:t>
            </a:fld>
            <a:endParaRPr lang="ru-RU"/>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2</a:t>
            </a:fld>
            <a:endParaRPr lang="ru-RU" dirty="0"/>
          </a:p>
        </p:txBody>
      </p:sp>
      <p:sp>
        <p:nvSpPr>
          <p:cNvPr id="5" name="Прямоугольник 4">
            <a:extLst>
              <a:ext uri="{FF2B5EF4-FFF2-40B4-BE49-F238E27FC236}"/>
            </a:extLst>
          </p:cNvPr>
          <p:cNvSpPr/>
          <p:nvPr/>
        </p:nvSpPr>
        <p:spPr>
          <a:xfrm flipV="1">
            <a:off x="323528" y="692696"/>
            <a:ext cx="8577257" cy="60959"/>
          </a:xfrm>
          <a:prstGeom prst="rect">
            <a:avLst/>
          </a:prstGeom>
          <a:gradFill flip="none" rotWithShape="1">
            <a:gsLst>
              <a:gs pos="25000">
                <a:srgbClr val="009900">
                  <a:alpha val="78000"/>
                  <a:lumMod val="89000"/>
                  <a:lumOff val="11000"/>
                </a:srgbClr>
              </a:gs>
              <a:gs pos="89000">
                <a:schemeClr val="accent1">
                  <a:lumMod val="97000"/>
                  <a:lumOff val="3000"/>
                </a:schemeClr>
              </a:gs>
              <a:gs pos="100000">
                <a:schemeClr val="accent1">
                  <a:lumMod val="60000"/>
                  <a:lumOff val="4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anchor="ctr"/>
          <a:lstStyle/>
          <a:p>
            <a:pPr algn="ctr" eaLnBrk="0" hangingPunct="0">
              <a:defRPr/>
            </a:pPr>
            <a:endParaRPr lang="ru-RU" dirty="0">
              <a:latin typeface="Times New Roman" pitchFamily="18" charset="0"/>
              <a:cs typeface="Times New Roman" pitchFamily="18" charset="0"/>
            </a:endParaRPr>
          </a:p>
        </p:txBody>
      </p:sp>
      <p:sp>
        <p:nvSpPr>
          <p:cNvPr id="6" name="Заголовок 1"/>
          <p:cNvSpPr txBox="1">
            <a:spLocks/>
          </p:cNvSpPr>
          <p:nvPr/>
        </p:nvSpPr>
        <p:spPr bwMode="auto">
          <a:xfrm>
            <a:off x="323528" y="0"/>
            <a:ext cx="8463314" cy="803941"/>
          </a:xfrm>
          <a:prstGeom prst="rect">
            <a:avLst/>
          </a:prstGeom>
          <a:noFill/>
          <a:ln w="9525">
            <a:noFill/>
            <a:miter lim="800000"/>
            <a:headEnd/>
            <a:tailEnd/>
          </a:ln>
          <a:scene3d>
            <a:camera prst="orthographicFront"/>
            <a:lightRig rig="threePt" dir="t"/>
          </a:scene3d>
          <a:sp3d>
            <a:bevelT/>
          </a:sp3d>
        </p:spPr>
        <p:txBody>
          <a:bodyPr anchor="ctr"/>
          <a:lstStyle/>
          <a:p>
            <a:pPr algn="ctr" eaLnBrk="0" hangingPunct="0">
              <a:spcAft>
                <a:spcPts val="300"/>
              </a:spcAft>
              <a:defRPr/>
            </a:pPr>
            <a:r>
              <a:rPr lang="ru-RU" sz="2000" b="1" dirty="0" smtClean="0">
                <a:solidFill>
                  <a:schemeClr val="tx2"/>
                </a:solidFill>
              </a:rPr>
              <a:t>Мероприятия по извещению граждан и юридических лиц</a:t>
            </a:r>
            <a:endParaRPr lang="ru-RU" sz="2000" b="1" dirty="0">
              <a:solidFill>
                <a:schemeClr val="tx2"/>
              </a:solidFill>
              <a:cs typeface="+mn-cs"/>
            </a:endParaRPr>
          </a:p>
        </p:txBody>
      </p:sp>
      <p:sp>
        <p:nvSpPr>
          <p:cNvPr id="7" name="TextBox 6"/>
          <p:cNvSpPr txBox="1"/>
          <p:nvPr/>
        </p:nvSpPr>
        <p:spPr>
          <a:xfrm>
            <a:off x="357158" y="285728"/>
            <a:ext cx="8533612" cy="5447645"/>
          </a:xfrm>
          <a:prstGeom prst="rect">
            <a:avLst/>
          </a:prstGeom>
          <a:noFill/>
        </p:spPr>
        <p:txBody>
          <a:bodyPr wrap="square" rtlCol="0">
            <a:spAutoFit/>
          </a:bodyPr>
          <a:lstStyle/>
          <a:p>
            <a:pPr algn="ctr"/>
            <a:endParaRPr lang="ru-RU" sz="1600" b="1" dirty="0" smtClean="0">
              <a:solidFill>
                <a:schemeClr val="accent1">
                  <a:lumMod val="50000"/>
                </a:schemeClr>
              </a:solidFill>
              <a:latin typeface="Times New Roman" pitchFamily="18" charset="0"/>
              <a:cs typeface="Times New Roman" pitchFamily="18" charset="0"/>
            </a:endParaRPr>
          </a:p>
          <a:p>
            <a:pPr algn="ctr"/>
            <a:endParaRPr lang="ru-RU" sz="1600" b="1" dirty="0" smtClean="0">
              <a:solidFill>
                <a:schemeClr val="accent1">
                  <a:lumMod val="50000"/>
                </a:schemeClr>
              </a:solidFill>
              <a:latin typeface="Times New Roman" pitchFamily="18" charset="0"/>
              <a:cs typeface="Times New Roman" pitchFamily="18" charset="0"/>
            </a:endParaRPr>
          </a:p>
          <a:p>
            <a:pPr algn="ctr"/>
            <a:endParaRPr lang="ru-RU" sz="1600" b="1" dirty="0" smtClean="0">
              <a:solidFill>
                <a:schemeClr val="accent1">
                  <a:lumMod val="50000"/>
                </a:schemeClr>
              </a:solidFill>
              <a:latin typeface="Times New Roman" pitchFamily="18" charset="0"/>
              <a:cs typeface="Times New Roman" pitchFamily="18" charset="0"/>
            </a:endParaRPr>
          </a:p>
          <a:p>
            <a:pPr algn="ctr"/>
            <a:endParaRPr lang="ru-RU" sz="1600" b="1" dirty="0" smtClean="0">
              <a:solidFill>
                <a:schemeClr val="accent1">
                  <a:lumMod val="50000"/>
                </a:schemeClr>
              </a:solidFill>
              <a:latin typeface="Times New Roman" pitchFamily="18" charset="0"/>
              <a:cs typeface="Times New Roman" pitchFamily="18" charset="0"/>
            </a:endParaRPr>
          </a:p>
          <a:p>
            <a:pPr algn="ctr"/>
            <a:r>
              <a:rPr lang="ru-RU" sz="2000" b="1" dirty="0" smtClean="0">
                <a:solidFill>
                  <a:schemeClr val="accent1">
                    <a:lumMod val="50000"/>
                  </a:schemeClr>
                </a:solidFill>
                <a:cs typeface="Times New Roman" pitchFamily="18" charset="0"/>
              </a:rPr>
              <a:t>Опубликование </a:t>
            </a:r>
          </a:p>
          <a:p>
            <a:pPr algn="ctr"/>
            <a:endParaRPr lang="ru-RU" sz="1600" b="1" dirty="0" smtClean="0">
              <a:solidFill>
                <a:schemeClr val="accent1">
                  <a:lumMod val="50000"/>
                </a:schemeClr>
              </a:solidFill>
              <a:latin typeface="Times New Roman" pitchFamily="18" charset="0"/>
              <a:cs typeface="Times New Roman" pitchFamily="18" charset="0"/>
            </a:endParaRPr>
          </a:p>
          <a:p>
            <a:pPr algn="ctr"/>
            <a:r>
              <a:rPr lang="ru-RU" sz="1600" i="1" dirty="0" smtClean="0">
                <a:solidFill>
                  <a:srgbClr val="0070C0"/>
                </a:solidFill>
              </a:rPr>
              <a:t>в порядке, установленном для официального опубликования (обнародования) муниципальных правовых актов</a:t>
            </a:r>
            <a:endParaRPr lang="ru-RU" sz="1600" b="1" i="1" dirty="0" smtClean="0">
              <a:solidFill>
                <a:srgbClr val="0070C0"/>
              </a:solidFill>
              <a:cs typeface="Times New Roman" pitchFamily="18" charset="0"/>
            </a:endParaRPr>
          </a:p>
          <a:p>
            <a:pPr algn="just"/>
            <a:endParaRPr lang="ru-RU" sz="600" b="1" dirty="0" smtClean="0">
              <a:solidFill>
                <a:schemeClr val="accent1">
                  <a:lumMod val="50000"/>
                </a:schemeClr>
              </a:solidFill>
              <a:latin typeface="Times New Roman" pitchFamily="18" charset="0"/>
              <a:cs typeface="Times New Roman" pitchFamily="18" charset="0"/>
            </a:endParaRPr>
          </a:p>
          <a:p>
            <a:pPr algn="just"/>
            <a:r>
              <a:rPr lang="ru-RU" sz="1600" dirty="0" smtClean="0">
                <a:solidFill>
                  <a:schemeClr val="accent1">
                    <a:lumMod val="50000"/>
                  </a:schemeClr>
                </a:solidFill>
                <a:latin typeface="Times New Roman" pitchFamily="18" charset="0"/>
                <a:cs typeface="Times New Roman" pitchFamily="18" charset="0"/>
              </a:rPr>
              <a:t> </a:t>
            </a:r>
          </a:p>
          <a:p>
            <a:pPr algn="just"/>
            <a:r>
              <a:rPr lang="ru-RU" sz="1600" b="1" dirty="0" smtClean="0">
                <a:solidFill>
                  <a:schemeClr val="accent1">
                    <a:lumMod val="50000"/>
                  </a:schemeClr>
                </a:solidFill>
                <a:cs typeface="Times New Roman" pitchFamily="18" charset="0"/>
              </a:rPr>
              <a:t>                                                                          </a:t>
            </a:r>
            <a:r>
              <a:rPr lang="ru-RU" sz="2000" b="1" dirty="0" smtClean="0">
                <a:solidFill>
                  <a:schemeClr val="accent1">
                    <a:lumMod val="50000"/>
                  </a:schemeClr>
                </a:solidFill>
                <a:cs typeface="Times New Roman" pitchFamily="18" charset="0"/>
              </a:rPr>
              <a:t>Сообщение</a:t>
            </a:r>
          </a:p>
          <a:p>
            <a:pPr algn="ctr"/>
            <a:endParaRPr lang="ru-RU" sz="1600" b="1" dirty="0" smtClean="0">
              <a:solidFill>
                <a:srgbClr val="FF0000"/>
              </a:solidFill>
              <a:latin typeface="Times New Roman" pitchFamily="18" charset="0"/>
              <a:cs typeface="Times New Roman" pitchFamily="18" charset="0"/>
            </a:endParaRPr>
          </a:p>
          <a:p>
            <a:pPr algn="ctr"/>
            <a:r>
              <a:rPr lang="ru-RU" sz="1600" b="1" dirty="0" smtClean="0">
                <a:solidFill>
                  <a:srgbClr val="FF0000"/>
                </a:solidFill>
                <a:latin typeface="Times New Roman" pitchFamily="18" charset="0"/>
                <a:cs typeface="Times New Roman" pitchFamily="18" charset="0"/>
              </a:rPr>
              <a:t>РЕКОМЕНДУЕТСЯ РАЗМЕСТИТЬ ИНФОРМАЦИЮ</a:t>
            </a:r>
          </a:p>
          <a:p>
            <a:pPr algn="ctr"/>
            <a:endParaRPr lang="ru-RU" sz="1400" b="1" i="1" dirty="0" smtClean="0">
              <a:solidFill>
                <a:srgbClr val="0070C0"/>
              </a:solidFill>
              <a:cs typeface="Times New Roman" pitchFamily="18" charset="0"/>
            </a:endParaRPr>
          </a:p>
          <a:p>
            <a:pPr algn="ctr">
              <a:buFont typeface="Wingdings" pitchFamily="2" charset="2"/>
              <a:buChar char="v"/>
            </a:pPr>
            <a:r>
              <a:rPr lang="ru-RU" sz="1600" b="1" i="1" dirty="0" smtClean="0">
                <a:solidFill>
                  <a:srgbClr val="0070C0"/>
                </a:solidFill>
                <a:cs typeface="Times New Roman" pitchFamily="18" charset="0"/>
              </a:rPr>
              <a:t> </a:t>
            </a:r>
            <a:r>
              <a:rPr lang="ru-RU" sz="1600" b="1" i="1" dirty="0" smtClean="0">
                <a:solidFill>
                  <a:srgbClr val="0070C0"/>
                </a:solidFill>
              </a:rPr>
              <a:t>на официальном сайте  администрации муниципального образования</a:t>
            </a:r>
          </a:p>
          <a:p>
            <a:pPr algn="ctr"/>
            <a:endParaRPr lang="ru-RU" sz="1600" i="1" dirty="0" smtClean="0">
              <a:solidFill>
                <a:srgbClr val="0070C0"/>
              </a:solidFill>
            </a:endParaRPr>
          </a:p>
          <a:p>
            <a:pPr algn="ctr">
              <a:buFont typeface="Wingdings" pitchFamily="2" charset="2"/>
              <a:buChar char="v"/>
            </a:pPr>
            <a:r>
              <a:rPr lang="ru-RU" sz="1600" i="1" dirty="0" smtClean="0">
                <a:solidFill>
                  <a:srgbClr val="0070C0"/>
                </a:solidFill>
              </a:rPr>
              <a:t> </a:t>
            </a:r>
            <a:r>
              <a:rPr lang="ru-RU" sz="1600" b="1" i="1" dirty="0" smtClean="0">
                <a:solidFill>
                  <a:srgbClr val="0070C0"/>
                </a:solidFill>
              </a:rPr>
              <a:t>на информационных щитах </a:t>
            </a:r>
            <a:r>
              <a:rPr lang="ru-RU" sz="1600" i="1" dirty="0" smtClean="0">
                <a:solidFill>
                  <a:srgbClr val="0070C0"/>
                </a:solidFill>
              </a:rPr>
              <a:t>в границах населенного пункта</a:t>
            </a:r>
          </a:p>
          <a:p>
            <a:pPr algn="ctr">
              <a:buFont typeface="Wingdings" pitchFamily="2" charset="2"/>
              <a:buChar char="v"/>
            </a:pPr>
            <a:endParaRPr lang="ru-RU" sz="1600" b="1" i="1" dirty="0" smtClean="0">
              <a:solidFill>
                <a:srgbClr val="0070C0"/>
              </a:solidFill>
            </a:endParaRPr>
          </a:p>
          <a:p>
            <a:pPr algn="ctr">
              <a:buFont typeface="Wingdings" pitchFamily="2" charset="2"/>
              <a:buChar char="v"/>
            </a:pPr>
            <a:r>
              <a:rPr lang="ru-RU" sz="1600" b="1" i="1" dirty="0" smtClean="0">
                <a:solidFill>
                  <a:srgbClr val="0070C0"/>
                </a:solidFill>
              </a:rPr>
              <a:t> в общедоступных местах  </a:t>
            </a:r>
            <a:r>
              <a:rPr lang="ru-RU" sz="1600" i="1" dirty="0" smtClean="0">
                <a:solidFill>
                  <a:srgbClr val="0070C0"/>
                </a:solidFill>
              </a:rPr>
              <a:t>- на досках объявлений, размещенных во всех подъездах  многоквартирного дома или в пределах земельного участка, на котором расположен многоквартирный дом (В ОТНОШЕНИИ ПОМЕЩЕНИЙ), гаражных кооперативах, садовых товариществах.</a:t>
            </a:r>
            <a:endParaRPr lang="ru-RU" sz="1600" i="1" dirty="0" smtClean="0">
              <a:solidFill>
                <a:srgbClr val="0070C0"/>
              </a:solidFill>
              <a:cs typeface="Times New Roman" pitchFamily="18" charset="0"/>
            </a:endParaRPr>
          </a:p>
        </p:txBody>
      </p:sp>
      <p:pic>
        <p:nvPicPr>
          <p:cNvPr id="10" name="Рисунок 3" descr="4451715d7af37e13a2cb58eaf2ef6b52.png"/>
          <p:cNvPicPr>
            <a:picLocks noChangeAspect="1"/>
          </p:cNvPicPr>
          <p:nvPr/>
        </p:nvPicPr>
        <p:blipFill>
          <a:blip r:embed="rId2" cstate="print">
            <a:duotone>
              <a:schemeClr val="accent1">
                <a:shade val="45000"/>
                <a:satMod val="135000"/>
              </a:schemeClr>
              <a:prstClr val="white"/>
            </a:duotone>
          </a:blip>
          <a:srcRect/>
          <a:stretch>
            <a:fillRect/>
          </a:stretch>
        </p:blipFill>
        <p:spPr bwMode="auto">
          <a:xfrm>
            <a:off x="3428992" y="2714620"/>
            <a:ext cx="332640" cy="252000"/>
          </a:xfrm>
          <a:prstGeom prst="rect">
            <a:avLst/>
          </a:prstGeom>
          <a:noFill/>
          <a:ln w="9525">
            <a:noFill/>
            <a:miter lim="800000"/>
            <a:headEnd/>
            <a:tailEnd/>
          </a:ln>
        </p:spPr>
      </p:pic>
      <p:pic>
        <p:nvPicPr>
          <p:cNvPr id="14" name="Рисунок 3" descr="4451715d7af37e13a2cb58eaf2ef6b52.png"/>
          <p:cNvPicPr>
            <a:picLocks noChangeAspect="1"/>
          </p:cNvPicPr>
          <p:nvPr/>
        </p:nvPicPr>
        <p:blipFill>
          <a:blip r:embed="rId2" cstate="print">
            <a:duotone>
              <a:schemeClr val="accent1">
                <a:shade val="45000"/>
                <a:satMod val="135000"/>
              </a:schemeClr>
              <a:prstClr val="white"/>
            </a:duotone>
          </a:blip>
          <a:srcRect/>
          <a:stretch>
            <a:fillRect/>
          </a:stretch>
        </p:blipFill>
        <p:spPr bwMode="auto">
          <a:xfrm>
            <a:off x="3286116" y="1285860"/>
            <a:ext cx="332640" cy="252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3</a:t>
            </a:fld>
            <a:endParaRPr lang="ru-RU"/>
          </a:p>
        </p:txBody>
      </p:sp>
      <p:sp>
        <p:nvSpPr>
          <p:cNvPr id="5" name="Прямоугольник 4">
            <a:extLst>
              <a:ext uri="{FF2B5EF4-FFF2-40B4-BE49-F238E27FC236}"/>
            </a:extLst>
          </p:cNvPr>
          <p:cNvSpPr/>
          <p:nvPr/>
        </p:nvSpPr>
        <p:spPr>
          <a:xfrm flipV="1">
            <a:off x="323528" y="692696"/>
            <a:ext cx="8577257" cy="60959"/>
          </a:xfrm>
          <a:prstGeom prst="rect">
            <a:avLst/>
          </a:prstGeom>
          <a:gradFill flip="none" rotWithShape="1">
            <a:gsLst>
              <a:gs pos="25000">
                <a:srgbClr val="009900">
                  <a:alpha val="78000"/>
                  <a:lumMod val="89000"/>
                  <a:lumOff val="11000"/>
                </a:srgbClr>
              </a:gs>
              <a:gs pos="89000">
                <a:schemeClr val="accent1">
                  <a:lumMod val="97000"/>
                  <a:lumOff val="3000"/>
                </a:schemeClr>
              </a:gs>
              <a:gs pos="100000">
                <a:schemeClr val="accent1">
                  <a:lumMod val="60000"/>
                  <a:lumOff val="4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anchor="ctr"/>
          <a:lstStyle/>
          <a:p>
            <a:pPr algn="ctr" eaLnBrk="0" hangingPunct="0">
              <a:defRPr/>
            </a:pPr>
            <a:endParaRPr lang="ru-RU" dirty="0">
              <a:latin typeface="Times New Roman" pitchFamily="18" charset="0"/>
              <a:cs typeface="Times New Roman" pitchFamily="18" charset="0"/>
            </a:endParaRPr>
          </a:p>
        </p:txBody>
      </p:sp>
      <p:sp>
        <p:nvSpPr>
          <p:cNvPr id="6" name="Заголовок 1"/>
          <p:cNvSpPr txBox="1">
            <a:spLocks/>
          </p:cNvSpPr>
          <p:nvPr/>
        </p:nvSpPr>
        <p:spPr bwMode="auto">
          <a:xfrm>
            <a:off x="323528" y="0"/>
            <a:ext cx="8463314" cy="803941"/>
          </a:xfrm>
          <a:prstGeom prst="rect">
            <a:avLst/>
          </a:prstGeom>
          <a:noFill/>
          <a:ln w="9525">
            <a:noFill/>
            <a:miter lim="800000"/>
            <a:headEnd/>
            <a:tailEnd/>
          </a:ln>
          <a:scene3d>
            <a:camera prst="orthographicFront"/>
            <a:lightRig rig="threePt" dir="t"/>
          </a:scene3d>
          <a:sp3d>
            <a:bevelT/>
          </a:sp3d>
        </p:spPr>
        <p:txBody>
          <a:bodyPr anchor="ctr"/>
          <a:lstStyle/>
          <a:p>
            <a:pPr algn="ctr" eaLnBrk="0" hangingPunct="0">
              <a:spcAft>
                <a:spcPts val="300"/>
              </a:spcAft>
              <a:defRPr/>
            </a:pPr>
            <a:r>
              <a:rPr lang="ru-RU" sz="2000" b="1" dirty="0" smtClean="0">
                <a:solidFill>
                  <a:schemeClr val="tx2"/>
                </a:solidFill>
              </a:rPr>
              <a:t>ПРАВООБЛАДАТЕЛИ НЕ ВЫЯВЛЕНЫ!</a:t>
            </a:r>
            <a:endParaRPr lang="ru-RU" sz="2000" b="1" dirty="0">
              <a:solidFill>
                <a:schemeClr val="tx2"/>
              </a:solidFill>
              <a:cs typeface="+mn-cs"/>
            </a:endParaRPr>
          </a:p>
        </p:txBody>
      </p:sp>
      <p:sp>
        <p:nvSpPr>
          <p:cNvPr id="7" name="TextBox 6"/>
          <p:cNvSpPr txBox="1"/>
          <p:nvPr/>
        </p:nvSpPr>
        <p:spPr>
          <a:xfrm>
            <a:off x="428596" y="714356"/>
            <a:ext cx="8501122" cy="7417415"/>
          </a:xfrm>
          <a:prstGeom prst="rect">
            <a:avLst/>
          </a:prstGeom>
          <a:noFill/>
        </p:spPr>
        <p:txBody>
          <a:bodyPr wrap="square" rtlCol="0">
            <a:spAutoFit/>
          </a:bodyPr>
          <a:lstStyle/>
          <a:p>
            <a:pPr algn="ctr"/>
            <a:endParaRPr lang="ru-RU" sz="1600" b="1" dirty="0" smtClean="0">
              <a:solidFill>
                <a:schemeClr val="accent1">
                  <a:lumMod val="50000"/>
                </a:schemeClr>
              </a:solidFill>
              <a:latin typeface="Times New Roman" pitchFamily="18" charset="0"/>
              <a:cs typeface="Times New Roman" pitchFamily="18" charset="0"/>
            </a:endParaRPr>
          </a:p>
          <a:p>
            <a:pPr algn="ctr"/>
            <a:endParaRPr lang="ru-RU" sz="1600" b="1" dirty="0" smtClean="0">
              <a:solidFill>
                <a:schemeClr val="accent1">
                  <a:lumMod val="50000"/>
                </a:schemeClr>
              </a:solidFill>
              <a:latin typeface="Times New Roman" pitchFamily="18" charset="0"/>
              <a:cs typeface="Times New Roman" pitchFamily="18" charset="0"/>
            </a:endParaRPr>
          </a:p>
          <a:p>
            <a:pPr algn="ctr"/>
            <a:endParaRPr lang="ru-RU" sz="1600" b="1" dirty="0" smtClean="0">
              <a:solidFill>
                <a:schemeClr val="accent1">
                  <a:lumMod val="50000"/>
                </a:schemeClr>
              </a:solidFill>
              <a:latin typeface="Times New Roman" pitchFamily="18" charset="0"/>
              <a:cs typeface="Times New Roman" pitchFamily="18" charset="0"/>
            </a:endParaRPr>
          </a:p>
          <a:p>
            <a:pPr algn="ctr"/>
            <a:endParaRPr lang="ru-RU" sz="1600" b="1" dirty="0" smtClean="0">
              <a:solidFill>
                <a:schemeClr val="accent1">
                  <a:lumMod val="50000"/>
                </a:schemeClr>
              </a:solidFill>
              <a:latin typeface="Times New Roman" pitchFamily="18" charset="0"/>
              <a:cs typeface="Times New Roman" pitchFamily="18" charset="0"/>
            </a:endParaRPr>
          </a:p>
          <a:p>
            <a:pPr algn="ctr"/>
            <a:r>
              <a:rPr lang="ru-RU" b="1" dirty="0" smtClean="0">
                <a:solidFill>
                  <a:srgbClr val="0070C0"/>
                </a:solidFill>
                <a:latin typeface="+mj-lt"/>
                <a:cs typeface="Times New Roman" pitchFamily="18" charset="0"/>
              </a:rPr>
              <a:t>Статья 225 ГК РФ «Бесхозяйные вещи» </a:t>
            </a:r>
          </a:p>
          <a:p>
            <a:pPr algn="ctr"/>
            <a:r>
              <a:rPr lang="ru-RU" b="1" dirty="0" smtClean="0">
                <a:solidFill>
                  <a:srgbClr val="0070C0"/>
                </a:solidFill>
                <a:latin typeface="+mj-lt"/>
                <a:cs typeface="Times New Roman" pitchFamily="18" charset="0"/>
              </a:rPr>
              <a:t>(ч. 20 ст. 69.1 Федерального закона от 13.07.2015 № 218-ФЗ «О государственной регистрации недвижимости»)</a:t>
            </a:r>
          </a:p>
          <a:p>
            <a:pPr algn="ctr"/>
            <a:endParaRPr lang="ru-RU" sz="1400" b="1" dirty="0" smtClean="0">
              <a:solidFill>
                <a:schemeClr val="accent1">
                  <a:lumMod val="50000"/>
                </a:schemeClr>
              </a:solidFill>
              <a:latin typeface="Times New Roman" pitchFamily="18" charset="0"/>
              <a:cs typeface="Times New Roman" pitchFamily="18" charset="0"/>
            </a:endParaRPr>
          </a:p>
          <a:p>
            <a:pPr algn="ctr"/>
            <a:r>
              <a:rPr lang="ru-RU" sz="1400" b="1" dirty="0" smtClean="0">
                <a:solidFill>
                  <a:srgbClr val="00B050"/>
                </a:solidFill>
                <a:latin typeface="Times New Roman" pitchFamily="18" charset="0"/>
                <a:cs typeface="Times New Roman" pitchFamily="18" charset="0"/>
              </a:rPr>
              <a:t>В ОРГАН РЕГИСТРАЦИИ ПРАВ ПРЕДОСТАВЛЯЮТСЯ:</a:t>
            </a:r>
          </a:p>
          <a:p>
            <a:pPr algn="ctr"/>
            <a:endParaRPr lang="ru-RU" sz="1600" b="1" i="1" dirty="0" smtClean="0">
              <a:solidFill>
                <a:srgbClr val="0070C0"/>
              </a:solidFill>
              <a:cs typeface="Times New Roman" pitchFamily="18" charset="0"/>
            </a:endParaRPr>
          </a:p>
          <a:p>
            <a:pPr algn="ctr">
              <a:buFontTx/>
              <a:buChar char="-"/>
            </a:pPr>
            <a:r>
              <a:rPr lang="ru-RU" sz="1600" i="1" dirty="0" smtClean="0">
                <a:solidFill>
                  <a:srgbClr val="0070C0"/>
                </a:solidFill>
              </a:rPr>
              <a:t> Заявление о постановке объекта недвижимости на учет в качестве бесхозяйного объекта недвижимости</a:t>
            </a:r>
          </a:p>
          <a:p>
            <a:pPr algn="ctr">
              <a:buFontTx/>
              <a:buChar char="-"/>
            </a:pPr>
            <a:r>
              <a:rPr lang="ru-RU" sz="1600" i="1" dirty="0" smtClean="0">
                <a:solidFill>
                  <a:srgbClr val="0070C0"/>
                </a:solidFill>
              </a:rPr>
              <a:t> Решение о выявлении бесхозяйного здания, сооружения, помещения, </a:t>
            </a:r>
            <a:r>
              <a:rPr lang="ru-RU" sz="1600" i="1" dirty="0" err="1" smtClean="0">
                <a:solidFill>
                  <a:srgbClr val="0070C0"/>
                </a:solidFill>
              </a:rPr>
              <a:t>машино-места</a:t>
            </a:r>
            <a:r>
              <a:rPr lang="ru-RU" sz="1600" i="1" dirty="0" smtClean="0">
                <a:solidFill>
                  <a:srgbClr val="0070C0"/>
                </a:solidFill>
              </a:rPr>
              <a:t> или объекта незавершенного строительства</a:t>
            </a:r>
            <a:endParaRPr lang="ru-RU" sz="600" b="1" i="1" dirty="0" smtClean="0">
              <a:solidFill>
                <a:srgbClr val="0070C0"/>
              </a:solidFill>
              <a:cs typeface="Times New Roman" pitchFamily="18" charset="0"/>
            </a:endParaRPr>
          </a:p>
          <a:p>
            <a:pPr algn="ctr"/>
            <a:r>
              <a:rPr lang="ru-RU" b="1" i="1" dirty="0" smtClean="0">
                <a:solidFill>
                  <a:srgbClr val="0070C0"/>
                </a:solidFill>
                <a:cs typeface="Times New Roman" pitchFamily="18" charset="0"/>
              </a:rPr>
              <a:t> </a:t>
            </a:r>
          </a:p>
          <a:p>
            <a:pPr algn="ctr"/>
            <a:r>
              <a:rPr lang="ru-RU" b="1" dirty="0" smtClean="0">
                <a:solidFill>
                  <a:srgbClr val="0070C0"/>
                </a:solidFill>
                <a:latin typeface="+mj-lt"/>
                <a:cs typeface="Times New Roman" pitchFamily="18" charset="0"/>
              </a:rPr>
              <a:t>«Наследование выморочного имущества» </a:t>
            </a:r>
          </a:p>
          <a:p>
            <a:pPr algn="ctr"/>
            <a:r>
              <a:rPr lang="ru-RU" b="1" dirty="0" smtClean="0">
                <a:solidFill>
                  <a:srgbClr val="0070C0"/>
                </a:solidFill>
                <a:latin typeface="+mj-lt"/>
                <a:cs typeface="Times New Roman" pitchFamily="18" charset="0"/>
              </a:rPr>
              <a:t>(ст.151 ГК РФ, ч. 21 ст. 69.1 Федерального закона от 13.07.2015 № 218-ФЗ «О государственной регистрации недвижимости»)</a:t>
            </a:r>
          </a:p>
          <a:p>
            <a:pPr algn="ctr"/>
            <a:endParaRPr lang="ru-RU" sz="1400" b="1" dirty="0" smtClean="0">
              <a:solidFill>
                <a:schemeClr val="accent1">
                  <a:lumMod val="50000"/>
                </a:schemeClr>
              </a:solidFill>
              <a:latin typeface="Times New Roman" pitchFamily="18" charset="0"/>
              <a:cs typeface="Times New Roman" pitchFamily="18" charset="0"/>
            </a:endParaRPr>
          </a:p>
          <a:p>
            <a:pPr algn="ctr"/>
            <a:r>
              <a:rPr lang="ru-RU" sz="1400" b="1" dirty="0" smtClean="0">
                <a:solidFill>
                  <a:srgbClr val="00B050"/>
                </a:solidFill>
                <a:latin typeface="Times New Roman" pitchFamily="18" charset="0"/>
                <a:cs typeface="Times New Roman" pitchFamily="18" charset="0"/>
              </a:rPr>
              <a:t>НОТАРИУСУ ПРЕДОСТАВЛЯЮТСЯ:</a:t>
            </a:r>
          </a:p>
          <a:p>
            <a:pPr algn="ctr"/>
            <a:endParaRPr lang="ru-RU" sz="1400" b="1" i="1" dirty="0" smtClean="0">
              <a:solidFill>
                <a:srgbClr val="0070C0"/>
              </a:solidFill>
              <a:cs typeface="Times New Roman" pitchFamily="18" charset="0"/>
            </a:endParaRPr>
          </a:p>
          <a:p>
            <a:pPr algn="ctr">
              <a:buFontTx/>
              <a:buChar char="-"/>
            </a:pPr>
            <a:r>
              <a:rPr lang="ru-RU" sz="1600" i="1" dirty="0" smtClean="0">
                <a:solidFill>
                  <a:srgbClr val="0070C0"/>
                </a:solidFill>
              </a:rPr>
              <a:t>Заявление о выдаче свидетельства о праве на наследство </a:t>
            </a:r>
          </a:p>
          <a:p>
            <a:pPr algn="ctr"/>
            <a:r>
              <a:rPr lang="ru-RU" sz="1600" i="1" dirty="0" smtClean="0">
                <a:solidFill>
                  <a:srgbClr val="0070C0"/>
                </a:solidFill>
              </a:rPr>
              <a:t>- Решение о выявлении земельного участка, здания, сооружения, помещения, </a:t>
            </a:r>
            <a:r>
              <a:rPr lang="ru-RU" sz="1600" i="1" dirty="0" err="1" smtClean="0">
                <a:solidFill>
                  <a:srgbClr val="0070C0"/>
                </a:solidFill>
              </a:rPr>
              <a:t>машино-места</a:t>
            </a:r>
            <a:r>
              <a:rPr lang="ru-RU" sz="1600" i="1" dirty="0" smtClean="0">
                <a:solidFill>
                  <a:srgbClr val="0070C0"/>
                </a:solidFill>
              </a:rPr>
              <a:t> или объекта незавершенного строительства, имеющих признаки выморочного имущества</a:t>
            </a:r>
          </a:p>
          <a:p>
            <a:pPr algn="ctr"/>
            <a:endParaRPr lang="ru-RU" sz="1400" b="1" dirty="0" smtClean="0">
              <a:solidFill>
                <a:schemeClr val="accent1">
                  <a:lumMod val="50000"/>
                </a:schemeClr>
              </a:solidFill>
              <a:latin typeface="Times New Roman" pitchFamily="18" charset="0"/>
              <a:cs typeface="Times New Roman" pitchFamily="18" charset="0"/>
            </a:endParaRPr>
          </a:p>
          <a:p>
            <a:pPr algn="just"/>
            <a:endParaRPr lang="ru-RU" sz="2000" b="1" dirty="0" smtClean="0">
              <a:solidFill>
                <a:schemeClr val="accent1">
                  <a:lumMod val="50000"/>
                </a:schemeClr>
              </a:solidFill>
              <a:latin typeface="Times New Roman" pitchFamily="18" charset="0"/>
              <a:cs typeface="Times New Roman" pitchFamily="18" charset="0"/>
            </a:endParaRPr>
          </a:p>
          <a:p>
            <a:pPr algn="just"/>
            <a:endParaRPr lang="ru-RU" sz="2000" b="1" dirty="0" smtClean="0">
              <a:solidFill>
                <a:schemeClr val="accent1">
                  <a:lumMod val="50000"/>
                </a:schemeClr>
              </a:solidFill>
              <a:latin typeface="Times New Roman" pitchFamily="18" charset="0"/>
              <a:cs typeface="Times New Roman" pitchFamily="18" charset="0"/>
            </a:endParaRPr>
          </a:p>
          <a:p>
            <a:pPr algn="ctr"/>
            <a:endParaRPr lang="ru-RU" sz="1600" b="1" dirty="0" smtClean="0">
              <a:solidFill>
                <a:srgbClr val="FF0000"/>
              </a:solidFill>
              <a:latin typeface="Times New Roman" pitchFamily="18" charset="0"/>
              <a:cs typeface="Times New Roman" pitchFamily="18" charset="0"/>
            </a:endParaRPr>
          </a:p>
        </p:txBody>
      </p:sp>
      <p:sp>
        <p:nvSpPr>
          <p:cNvPr id="16" name="Прямоугольник 15"/>
          <p:cNvSpPr/>
          <p:nvPr/>
        </p:nvSpPr>
        <p:spPr>
          <a:xfrm>
            <a:off x="467544" y="764704"/>
            <a:ext cx="8352928" cy="1077218"/>
          </a:xfrm>
          <a:prstGeom prst="rect">
            <a:avLst/>
          </a:prstGeom>
        </p:spPr>
        <p:txBody>
          <a:bodyPr wrap="square">
            <a:spAutoFit/>
          </a:bodyPr>
          <a:lstStyle/>
          <a:p>
            <a:pPr algn="ctr"/>
            <a:r>
              <a:rPr lang="ru-RU" sz="1600" i="1" dirty="0" smtClean="0">
                <a:solidFill>
                  <a:srgbClr val="00B0F0"/>
                </a:solidFill>
              </a:rPr>
              <a:t>В случае, если по результатам проведения мероприятий по выявлению правообладателя объекта недвижимости правообладатель не выявлен, возникают основания для приобретения права государственной или муниципальной собственности на такой объект на основании положений Гражданского кодекса Российской Федерации</a:t>
            </a:r>
            <a:endParaRPr lang="ru-RU" sz="1600" i="1" dirty="0" smtClean="0">
              <a:solidFill>
                <a:srgbClr val="00B0F0"/>
              </a:solidFill>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4</a:t>
            </a:fld>
            <a:endParaRPr lang="ru-RU"/>
          </a:p>
        </p:txBody>
      </p:sp>
      <p:sp>
        <p:nvSpPr>
          <p:cNvPr id="5" name="Прямоугольник 4">
            <a:extLst>
              <a:ext uri="{FF2B5EF4-FFF2-40B4-BE49-F238E27FC236}"/>
            </a:extLst>
          </p:cNvPr>
          <p:cNvSpPr/>
          <p:nvPr/>
        </p:nvSpPr>
        <p:spPr>
          <a:xfrm flipV="1">
            <a:off x="323528" y="692696"/>
            <a:ext cx="8577257" cy="60959"/>
          </a:xfrm>
          <a:prstGeom prst="rect">
            <a:avLst/>
          </a:prstGeom>
          <a:gradFill flip="none" rotWithShape="1">
            <a:gsLst>
              <a:gs pos="25000">
                <a:srgbClr val="009900">
                  <a:alpha val="78000"/>
                  <a:lumMod val="89000"/>
                  <a:lumOff val="11000"/>
                </a:srgbClr>
              </a:gs>
              <a:gs pos="89000">
                <a:schemeClr val="accent1">
                  <a:lumMod val="97000"/>
                  <a:lumOff val="3000"/>
                </a:schemeClr>
              </a:gs>
              <a:gs pos="100000">
                <a:schemeClr val="accent1">
                  <a:lumMod val="60000"/>
                  <a:lumOff val="4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anchor="ctr"/>
          <a:lstStyle/>
          <a:p>
            <a:pPr algn="ctr" eaLnBrk="0" hangingPunct="0">
              <a:defRPr/>
            </a:pPr>
            <a:endParaRPr lang="ru-RU" dirty="0">
              <a:latin typeface="Times New Roman" pitchFamily="18" charset="0"/>
              <a:cs typeface="Times New Roman" pitchFamily="18" charset="0"/>
            </a:endParaRPr>
          </a:p>
        </p:txBody>
      </p:sp>
      <p:sp>
        <p:nvSpPr>
          <p:cNvPr id="6" name="Заголовок 1"/>
          <p:cNvSpPr txBox="1">
            <a:spLocks/>
          </p:cNvSpPr>
          <p:nvPr/>
        </p:nvSpPr>
        <p:spPr bwMode="auto">
          <a:xfrm>
            <a:off x="323528" y="0"/>
            <a:ext cx="8463314" cy="803941"/>
          </a:xfrm>
          <a:prstGeom prst="rect">
            <a:avLst/>
          </a:prstGeom>
          <a:noFill/>
          <a:ln w="9525">
            <a:noFill/>
            <a:miter lim="800000"/>
            <a:headEnd/>
            <a:tailEnd/>
          </a:ln>
          <a:scene3d>
            <a:camera prst="orthographicFront"/>
            <a:lightRig rig="threePt" dir="t"/>
          </a:scene3d>
          <a:sp3d>
            <a:bevelT/>
          </a:sp3d>
        </p:spPr>
        <p:txBody>
          <a:bodyPr anchor="ctr"/>
          <a:lstStyle/>
          <a:p>
            <a:pPr algn="ctr" eaLnBrk="0" hangingPunct="0">
              <a:spcAft>
                <a:spcPts val="300"/>
              </a:spcAft>
              <a:defRPr/>
            </a:pPr>
            <a:r>
              <a:rPr lang="ru-RU" sz="2000" b="1" dirty="0" smtClean="0">
                <a:solidFill>
                  <a:schemeClr val="tx2"/>
                </a:solidFill>
              </a:rPr>
              <a:t>ПРАВООБЛАДАТЕЛИ НЕ ВЫЯВЛЕНЫ!</a:t>
            </a:r>
            <a:endParaRPr lang="ru-RU" sz="2000" b="1" dirty="0">
              <a:solidFill>
                <a:schemeClr val="tx2"/>
              </a:solidFill>
              <a:cs typeface="+mn-cs"/>
            </a:endParaRPr>
          </a:p>
        </p:txBody>
      </p:sp>
      <p:sp>
        <p:nvSpPr>
          <p:cNvPr id="7" name="TextBox 6"/>
          <p:cNvSpPr txBox="1"/>
          <p:nvPr/>
        </p:nvSpPr>
        <p:spPr>
          <a:xfrm>
            <a:off x="467544" y="836712"/>
            <a:ext cx="8496944" cy="2154436"/>
          </a:xfrm>
          <a:prstGeom prst="rect">
            <a:avLst/>
          </a:prstGeom>
          <a:noFill/>
        </p:spPr>
        <p:txBody>
          <a:bodyPr wrap="square" rtlCol="0">
            <a:spAutoFit/>
          </a:bodyPr>
          <a:lstStyle/>
          <a:p>
            <a:pPr algn="ctr"/>
            <a:endParaRPr lang="ru-RU" sz="1600" b="1" dirty="0" smtClean="0">
              <a:solidFill>
                <a:schemeClr val="accent1">
                  <a:lumMod val="50000"/>
                </a:schemeClr>
              </a:solidFill>
              <a:latin typeface="Times New Roman" pitchFamily="18" charset="0"/>
              <a:cs typeface="Times New Roman" pitchFamily="18" charset="0"/>
            </a:endParaRPr>
          </a:p>
          <a:p>
            <a:pPr algn="ctr"/>
            <a:endParaRPr lang="ru-RU" sz="1600" b="1" dirty="0" smtClean="0">
              <a:solidFill>
                <a:schemeClr val="accent1">
                  <a:lumMod val="50000"/>
                </a:schemeClr>
              </a:solidFill>
              <a:latin typeface="Times New Roman" pitchFamily="18" charset="0"/>
              <a:cs typeface="Times New Roman" pitchFamily="18" charset="0"/>
            </a:endParaRPr>
          </a:p>
          <a:p>
            <a:pPr algn="ctr"/>
            <a:endParaRPr lang="ru-RU" sz="1600" b="1" dirty="0" smtClean="0">
              <a:solidFill>
                <a:schemeClr val="accent1">
                  <a:lumMod val="50000"/>
                </a:schemeClr>
              </a:solidFill>
              <a:latin typeface="Times New Roman" pitchFamily="18" charset="0"/>
              <a:cs typeface="Times New Roman" pitchFamily="18" charset="0"/>
            </a:endParaRPr>
          </a:p>
          <a:p>
            <a:pPr algn="ctr"/>
            <a:endParaRPr lang="ru-RU" sz="1600" b="1" dirty="0" smtClean="0">
              <a:solidFill>
                <a:schemeClr val="accent1">
                  <a:lumMod val="50000"/>
                </a:schemeClr>
              </a:solidFill>
              <a:latin typeface="Times New Roman" pitchFamily="18" charset="0"/>
              <a:cs typeface="Times New Roman" pitchFamily="18" charset="0"/>
            </a:endParaRPr>
          </a:p>
          <a:p>
            <a:pPr algn="ctr"/>
            <a:endParaRPr lang="ru-RU" sz="1400" b="1" dirty="0" smtClean="0">
              <a:solidFill>
                <a:schemeClr val="accent1">
                  <a:lumMod val="50000"/>
                </a:schemeClr>
              </a:solidFill>
              <a:latin typeface="Times New Roman" pitchFamily="18" charset="0"/>
              <a:cs typeface="Times New Roman" pitchFamily="18" charset="0"/>
            </a:endParaRPr>
          </a:p>
          <a:p>
            <a:pPr algn="just"/>
            <a:endParaRPr lang="ru-RU" sz="2000" b="1" dirty="0" smtClean="0">
              <a:solidFill>
                <a:schemeClr val="accent1">
                  <a:lumMod val="50000"/>
                </a:schemeClr>
              </a:solidFill>
              <a:latin typeface="Times New Roman" pitchFamily="18" charset="0"/>
              <a:cs typeface="Times New Roman" pitchFamily="18" charset="0"/>
            </a:endParaRPr>
          </a:p>
          <a:p>
            <a:pPr algn="just"/>
            <a:endParaRPr lang="ru-RU" sz="2000" b="1" dirty="0" smtClean="0">
              <a:solidFill>
                <a:schemeClr val="accent1">
                  <a:lumMod val="50000"/>
                </a:schemeClr>
              </a:solidFill>
              <a:latin typeface="Times New Roman" pitchFamily="18" charset="0"/>
              <a:cs typeface="Times New Roman" pitchFamily="18" charset="0"/>
            </a:endParaRPr>
          </a:p>
          <a:p>
            <a:pPr algn="ctr"/>
            <a:endParaRPr lang="ru-RU" sz="1600" b="1" dirty="0" smtClean="0">
              <a:solidFill>
                <a:srgbClr val="FF0000"/>
              </a:solidFill>
              <a:latin typeface="Times New Roman" pitchFamily="18" charset="0"/>
              <a:cs typeface="Times New Roman" pitchFamily="18" charset="0"/>
            </a:endParaRPr>
          </a:p>
        </p:txBody>
      </p:sp>
      <p:sp>
        <p:nvSpPr>
          <p:cNvPr id="16" name="Прямоугольник 15"/>
          <p:cNvSpPr/>
          <p:nvPr/>
        </p:nvSpPr>
        <p:spPr>
          <a:xfrm>
            <a:off x="467544" y="764704"/>
            <a:ext cx="8352928" cy="477054"/>
          </a:xfrm>
          <a:prstGeom prst="rect">
            <a:avLst/>
          </a:prstGeom>
        </p:spPr>
        <p:txBody>
          <a:bodyPr wrap="square">
            <a:spAutoFit/>
          </a:bodyPr>
          <a:lstStyle/>
          <a:p>
            <a:pPr algn="ctr"/>
            <a:r>
              <a:rPr lang="ru-RU" sz="2500" b="1" dirty="0" smtClean="0">
                <a:solidFill>
                  <a:srgbClr val="FF0000"/>
                </a:solidFill>
                <a:latin typeface="Times New Roman" pitchFamily="18" charset="0"/>
                <a:cs typeface="Times New Roman" pitchFamily="18" charset="0"/>
              </a:rPr>
              <a:t>ВАЖНО!</a:t>
            </a:r>
          </a:p>
        </p:txBody>
      </p:sp>
      <p:sp>
        <p:nvSpPr>
          <p:cNvPr id="11" name="Прямоугольник 10"/>
          <p:cNvSpPr/>
          <p:nvPr/>
        </p:nvSpPr>
        <p:spPr>
          <a:xfrm>
            <a:off x="539552" y="1412775"/>
            <a:ext cx="8280920" cy="4062651"/>
          </a:xfrm>
          <a:prstGeom prst="rect">
            <a:avLst/>
          </a:prstGeom>
        </p:spPr>
        <p:txBody>
          <a:bodyPr wrap="square">
            <a:spAutoFit/>
          </a:bodyPr>
          <a:lstStyle/>
          <a:p>
            <a:pPr algn="ctr"/>
            <a:r>
              <a:rPr lang="ru-RU" sz="1600" i="1" dirty="0" smtClean="0">
                <a:solidFill>
                  <a:srgbClr val="0070C0"/>
                </a:solidFill>
              </a:rPr>
              <a:t>Решения о выявлении бесхозяйного или выморочного имущества </a:t>
            </a:r>
          </a:p>
          <a:p>
            <a:pPr algn="ctr"/>
            <a:r>
              <a:rPr lang="ru-RU" sz="1600" i="1" dirty="0" smtClean="0">
                <a:solidFill>
                  <a:srgbClr val="0070C0"/>
                </a:solidFill>
              </a:rPr>
              <a:t>в срок не более </a:t>
            </a:r>
            <a:r>
              <a:rPr lang="ru-RU" b="1" i="1" dirty="0" smtClean="0">
                <a:solidFill>
                  <a:srgbClr val="00B050"/>
                </a:solidFill>
              </a:rPr>
              <a:t>5 </a:t>
            </a:r>
            <a:r>
              <a:rPr lang="ru-RU" sz="1600" i="1" dirty="0" smtClean="0">
                <a:solidFill>
                  <a:srgbClr val="00B050"/>
                </a:solidFill>
              </a:rPr>
              <a:t>рабочих дней </a:t>
            </a:r>
            <a:r>
              <a:rPr lang="ru-RU" sz="1600" i="1" dirty="0" smtClean="0">
                <a:solidFill>
                  <a:srgbClr val="0070C0"/>
                </a:solidFill>
              </a:rPr>
              <a:t>со дня их принятия уполномоченным органом:</a:t>
            </a:r>
          </a:p>
          <a:p>
            <a:pPr algn="ctr"/>
            <a:endParaRPr lang="ru-RU" sz="1600" i="1" dirty="0" smtClean="0">
              <a:solidFill>
                <a:srgbClr val="0070C0"/>
              </a:solidFill>
            </a:endParaRPr>
          </a:p>
          <a:p>
            <a:pPr algn="just"/>
            <a:r>
              <a:rPr lang="ru-RU" sz="1600" i="1" dirty="0" smtClean="0">
                <a:solidFill>
                  <a:srgbClr val="0070C0"/>
                </a:solidFill>
              </a:rPr>
              <a:t>- направляются им заказным письмом с уведомлением о вручении по адресу нахождения соответствующего ранее учтенного объекта недвижимости (при наличии сведений об адресе ранее учтенного объекта недвижимости)</a:t>
            </a:r>
          </a:p>
          <a:p>
            <a:pPr algn="just"/>
            <a:endParaRPr lang="ru-RU" sz="1600" i="1" dirty="0" smtClean="0">
              <a:solidFill>
                <a:srgbClr val="0070C0"/>
              </a:solidFill>
            </a:endParaRPr>
          </a:p>
          <a:p>
            <a:pPr algn="just">
              <a:buFontTx/>
              <a:buChar char="-"/>
            </a:pPr>
            <a:r>
              <a:rPr lang="ru-RU" sz="1600" i="1" dirty="0" smtClean="0">
                <a:solidFill>
                  <a:srgbClr val="0070C0"/>
                </a:solidFill>
              </a:rPr>
              <a:t>размещаются в информационно-телекоммуникационной сети "Интернет" на официальном сайте муниципального образования, на территории которого расположен соответствующий ранее учтенный объект недвижимости</a:t>
            </a:r>
          </a:p>
          <a:p>
            <a:pPr algn="just"/>
            <a:endParaRPr lang="ru-RU" sz="1600" i="1" dirty="0" smtClean="0">
              <a:solidFill>
                <a:srgbClr val="0070C0"/>
              </a:solidFill>
            </a:endParaRPr>
          </a:p>
          <a:p>
            <a:pPr algn="just">
              <a:buFontTx/>
              <a:buChar char="-"/>
            </a:pPr>
            <a:r>
              <a:rPr lang="ru-RU" sz="1600" i="1" dirty="0" smtClean="0">
                <a:solidFill>
                  <a:srgbClr val="0070C0"/>
                </a:solidFill>
              </a:rPr>
              <a:t>в случае принятия указанных решений в отношении помещений и (или) </a:t>
            </a:r>
            <a:r>
              <a:rPr lang="ru-RU" sz="1600" i="1" dirty="0" err="1" smtClean="0">
                <a:solidFill>
                  <a:srgbClr val="0070C0"/>
                </a:solidFill>
              </a:rPr>
              <a:t>машино-мест</a:t>
            </a:r>
            <a:r>
              <a:rPr lang="ru-RU" sz="1600" i="1" dirty="0" smtClean="0">
                <a:solidFill>
                  <a:srgbClr val="0070C0"/>
                </a:solidFill>
              </a:rPr>
              <a:t> в многоквартирном доме указанные решения также размещаются в общедоступных местах (на досках объявлений, размещенных во всех подъездах такого многоквартирного дома или в пределах земельного участка, на котором расположен такой многоквартирный дом).</a:t>
            </a:r>
            <a:endParaRPr lang="ru-RU" sz="1600" i="1" dirty="0">
              <a:solidFill>
                <a:srgbClr val="0070C0"/>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5</a:t>
            </a:fld>
            <a:endParaRPr lang="ru-RU"/>
          </a:p>
        </p:txBody>
      </p:sp>
      <p:sp>
        <p:nvSpPr>
          <p:cNvPr id="5" name="Прямоугольник 4">
            <a:extLst>
              <a:ext uri="{FF2B5EF4-FFF2-40B4-BE49-F238E27FC236}"/>
            </a:extLst>
          </p:cNvPr>
          <p:cNvSpPr/>
          <p:nvPr/>
        </p:nvSpPr>
        <p:spPr>
          <a:xfrm flipV="1">
            <a:off x="323528" y="692696"/>
            <a:ext cx="8577257" cy="60959"/>
          </a:xfrm>
          <a:prstGeom prst="rect">
            <a:avLst/>
          </a:prstGeom>
          <a:gradFill flip="none" rotWithShape="1">
            <a:gsLst>
              <a:gs pos="25000">
                <a:srgbClr val="009900">
                  <a:alpha val="78000"/>
                  <a:lumMod val="89000"/>
                  <a:lumOff val="11000"/>
                </a:srgbClr>
              </a:gs>
              <a:gs pos="89000">
                <a:schemeClr val="accent1">
                  <a:lumMod val="97000"/>
                  <a:lumOff val="3000"/>
                </a:schemeClr>
              </a:gs>
              <a:gs pos="100000">
                <a:schemeClr val="accent1">
                  <a:lumMod val="60000"/>
                  <a:lumOff val="4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anchor="ctr"/>
          <a:lstStyle/>
          <a:p>
            <a:pPr algn="ctr" eaLnBrk="0" hangingPunct="0">
              <a:defRPr/>
            </a:pPr>
            <a:endParaRPr lang="ru-RU" dirty="0">
              <a:latin typeface="Times New Roman" pitchFamily="18" charset="0"/>
              <a:cs typeface="Times New Roman" pitchFamily="18" charset="0"/>
            </a:endParaRPr>
          </a:p>
        </p:txBody>
      </p:sp>
      <p:sp>
        <p:nvSpPr>
          <p:cNvPr id="6" name="Заголовок 1"/>
          <p:cNvSpPr txBox="1">
            <a:spLocks/>
          </p:cNvSpPr>
          <p:nvPr/>
        </p:nvSpPr>
        <p:spPr bwMode="auto">
          <a:xfrm>
            <a:off x="323528" y="0"/>
            <a:ext cx="8463314" cy="803941"/>
          </a:xfrm>
          <a:prstGeom prst="rect">
            <a:avLst/>
          </a:prstGeom>
          <a:noFill/>
          <a:ln w="9525">
            <a:noFill/>
            <a:miter lim="800000"/>
            <a:headEnd/>
            <a:tailEnd/>
          </a:ln>
          <a:scene3d>
            <a:camera prst="orthographicFront"/>
            <a:lightRig rig="threePt" dir="t"/>
          </a:scene3d>
          <a:sp3d>
            <a:bevelT/>
          </a:sp3d>
        </p:spPr>
        <p:txBody>
          <a:bodyPr anchor="ctr"/>
          <a:lstStyle/>
          <a:p>
            <a:pPr algn="ctr" eaLnBrk="0" hangingPunct="0">
              <a:spcAft>
                <a:spcPts val="300"/>
              </a:spcAft>
              <a:defRPr/>
            </a:pPr>
            <a:r>
              <a:rPr lang="ru-RU" sz="2000" b="1" dirty="0" smtClean="0">
                <a:solidFill>
                  <a:schemeClr val="tx2"/>
                </a:solidFill>
                <a:cs typeface="+mn-cs"/>
              </a:rPr>
              <a:t>Распространение информации о возможности регистрации прав в упрощенном порядке</a:t>
            </a:r>
            <a:endParaRPr lang="ru-RU" sz="2000" b="1" dirty="0">
              <a:solidFill>
                <a:schemeClr val="tx2"/>
              </a:solidFill>
              <a:cs typeface="+mn-cs"/>
            </a:endParaRPr>
          </a:p>
        </p:txBody>
      </p:sp>
      <p:sp>
        <p:nvSpPr>
          <p:cNvPr id="7" name="TextBox 6"/>
          <p:cNvSpPr txBox="1"/>
          <p:nvPr/>
        </p:nvSpPr>
        <p:spPr>
          <a:xfrm>
            <a:off x="214282" y="811911"/>
            <a:ext cx="8715436" cy="1308050"/>
          </a:xfrm>
          <a:prstGeom prst="rect">
            <a:avLst/>
          </a:prstGeom>
          <a:noFill/>
        </p:spPr>
        <p:txBody>
          <a:bodyPr wrap="square" rtlCol="0">
            <a:spAutoFit/>
          </a:bodyPr>
          <a:lstStyle/>
          <a:p>
            <a:pPr algn="ctr"/>
            <a:endParaRPr lang="ru-RU" sz="1500" b="1" dirty="0" smtClean="0">
              <a:solidFill>
                <a:schemeClr val="accent1">
                  <a:lumMod val="50000"/>
                </a:schemeClr>
              </a:solidFill>
              <a:latin typeface="Times New Roman" pitchFamily="18" charset="0"/>
              <a:cs typeface="Times New Roman" pitchFamily="18" charset="0"/>
            </a:endParaRPr>
          </a:p>
          <a:p>
            <a:pPr algn="ctr"/>
            <a:endParaRPr lang="ru-RU" sz="1500" b="1" dirty="0" smtClean="0">
              <a:solidFill>
                <a:schemeClr val="accent1">
                  <a:lumMod val="50000"/>
                </a:schemeClr>
              </a:solidFill>
              <a:latin typeface="Times New Roman" pitchFamily="18" charset="0"/>
              <a:cs typeface="Times New Roman" pitchFamily="18" charset="0"/>
            </a:endParaRPr>
          </a:p>
          <a:p>
            <a:pPr algn="ctr"/>
            <a:r>
              <a:rPr lang="ru-RU" sz="1500" b="1" dirty="0" smtClean="0">
                <a:solidFill>
                  <a:srgbClr val="0070C0"/>
                </a:solidFill>
                <a:latin typeface="Times New Roman" pitchFamily="18" charset="0"/>
                <a:cs typeface="Times New Roman" pitchFamily="18" charset="0"/>
              </a:rPr>
              <a:t>РЕГИСТРАЦИЯ ПРАВ НА ЖИЛОЙ ДОМ (ЗЕМЕЛЬНЫЙ УЧАСТОК)</a:t>
            </a:r>
          </a:p>
          <a:p>
            <a:pPr algn="just">
              <a:buFontTx/>
              <a:buChar char="-"/>
            </a:pPr>
            <a:endParaRPr lang="ru-RU" sz="1400" dirty="0" smtClean="0">
              <a:solidFill>
                <a:schemeClr val="accent1">
                  <a:lumMod val="50000"/>
                </a:schemeClr>
              </a:solidFill>
              <a:latin typeface="Times New Roman" pitchFamily="18" charset="0"/>
              <a:cs typeface="Times New Roman" pitchFamily="18" charset="0"/>
            </a:endParaRPr>
          </a:p>
          <a:p>
            <a:pPr algn="ctr"/>
            <a:r>
              <a:rPr lang="ru-RU" sz="2000" b="1" dirty="0" smtClean="0">
                <a:solidFill>
                  <a:srgbClr val="0070C0"/>
                </a:solidFill>
                <a:latin typeface="Times New Roman" pitchFamily="18" charset="0"/>
                <a:cs typeface="Times New Roman" pitchFamily="18" charset="0"/>
              </a:rPr>
              <a:t> Дачная  амнистия</a:t>
            </a:r>
            <a:r>
              <a:rPr lang="ru-RU" sz="2000" b="1" dirty="0" smtClean="0">
                <a:solidFill>
                  <a:schemeClr val="accent1">
                    <a:lumMod val="50000"/>
                  </a:schemeClr>
                </a:solidFill>
                <a:latin typeface="Times New Roman" pitchFamily="18" charset="0"/>
                <a:cs typeface="Times New Roman" pitchFamily="18" charset="0"/>
              </a:rPr>
              <a:t>			    </a:t>
            </a:r>
            <a:r>
              <a:rPr lang="ru-RU" sz="2000" b="1" dirty="0" smtClean="0">
                <a:solidFill>
                  <a:srgbClr val="0070C0"/>
                </a:solidFill>
                <a:latin typeface="Times New Roman" pitchFamily="18" charset="0"/>
                <a:cs typeface="Times New Roman" pitchFamily="18" charset="0"/>
              </a:rPr>
              <a:t>Дачная амнистия 2.0</a:t>
            </a:r>
          </a:p>
        </p:txBody>
      </p:sp>
      <p:sp>
        <p:nvSpPr>
          <p:cNvPr id="8" name="TextBox 7"/>
          <p:cNvSpPr txBox="1"/>
          <p:nvPr/>
        </p:nvSpPr>
        <p:spPr>
          <a:xfrm>
            <a:off x="500034" y="2204864"/>
            <a:ext cx="3639918" cy="2246769"/>
          </a:xfrm>
          <a:prstGeom prst="rect">
            <a:avLst/>
          </a:prstGeom>
          <a:noFill/>
        </p:spPr>
        <p:txBody>
          <a:bodyPr wrap="square" rtlCol="0">
            <a:spAutoFit/>
          </a:bodyPr>
          <a:lstStyle/>
          <a:p>
            <a:pPr algn="just">
              <a:buFont typeface="Wingdings" pitchFamily="2" charset="2"/>
              <a:buChar char="v"/>
            </a:pPr>
            <a:r>
              <a:rPr lang="ru-RU" sz="1400" i="1" dirty="0" smtClean="0">
                <a:solidFill>
                  <a:srgbClr val="0070C0"/>
                </a:solidFill>
                <a:latin typeface="Times New Roman" pitchFamily="18" charset="0"/>
                <a:cs typeface="Times New Roman" pitchFamily="18" charset="0"/>
              </a:rPr>
              <a:t> Заявление о государственной регистрации права (если  жилой дом стоит на ГКУ)</a:t>
            </a:r>
          </a:p>
          <a:p>
            <a:pPr algn="just">
              <a:buFont typeface="Wingdings" pitchFamily="2" charset="2"/>
              <a:buChar char="v"/>
            </a:pPr>
            <a:r>
              <a:rPr lang="ru-RU" sz="1400" i="1" dirty="0" smtClean="0">
                <a:solidFill>
                  <a:srgbClr val="0070C0"/>
                </a:solidFill>
                <a:latin typeface="Times New Roman" pitchFamily="18" charset="0"/>
                <a:cs typeface="Times New Roman" pitchFamily="18" charset="0"/>
              </a:rPr>
              <a:t> Заявление о государственном кадастровом учете и государственной регистрации прав  + Технический план (если дом не стоит на ГКУ) </a:t>
            </a:r>
          </a:p>
          <a:p>
            <a:pPr algn="just">
              <a:buFont typeface="Wingdings" pitchFamily="2" charset="2"/>
              <a:buChar char="v"/>
            </a:pPr>
            <a:r>
              <a:rPr lang="ru-RU" sz="1400" i="1" dirty="0" smtClean="0">
                <a:solidFill>
                  <a:srgbClr val="0070C0"/>
                </a:solidFill>
                <a:latin typeface="Times New Roman" pitchFamily="18" charset="0"/>
                <a:cs typeface="Times New Roman" pitchFamily="18" charset="0"/>
              </a:rPr>
              <a:t> Правоустанавливающий документ на земельный участок (если право зарегистрировано в ЕГРН – не требуется)</a:t>
            </a:r>
            <a:endParaRPr lang="ru-RU" sz="1400" i="1" dirty="0">
              <a:solidFill>
                <a:srgbClr val="0070C0"/>
              </a:solidFill>
              <a:latin typeface="Times New Roman" pitchFamily="18" charset="0"/>
              <a:cs typeface="Times New Roman" pitchFamily="18" charset="0"/>
            </a:endParaRPr>
          </a:p>
        </p:txBody>
      </p:sp>
      <p:sp>
        <p:nvSpPr>
          <p:cNvPr id="9" name="TextBox 8"/>
          <p:cNvSpPr txBox="1"/>
          <p:nvPr/>
        </p:nvSpPr>
        <p:spPr>
          <a:xfrm>
            <a:off x="5220072" y="2132856"/>
            <a:ext cx="3495332" cy="2462213"/>
          </a:xfrm>
          <a:prstGeom prst="rect">
            <a:avLst/>
          </a:prstGeom>
          <a:noFill/>
        </p:spPr>
        <p:txBody>
          <a:bodyPr wrap="square" rtlCol="0">
            <a:spAutoFit/>
          </a:bodyPr>
          <a:lstStyle/>
          <a:p>
            <a:pPr algn="just">
              <a:buFont typeface="Wingdings" pitchFamily="2" charset="2"/>
              <a:buChar char="v"/>
            </a:pPr>
            <a:r>
              <a:rPr lang="ru-RU" sz="1400" i="1" dirty="0" smtClean="0">
                <a:solidFill>
                  <a:srgbClr val="0070C0"/>
                </a:solidFill>
                <a:latin typeface="Times New Roman" pitchFamily="18" charset="0"/>
                <a:cs typeface="Times New Roman" pitchFamily="18" charset="0"/>
              </a:rPr>
              <a:t>Федеральный закон от 31.12.2021 № 478-ФЗ «О внесении изменений в отдельные законодательные акты Российской Федерации», позволяющий в срок до 01.03.2031 оформить право собственности на индивидуальный жилой дом, построенный до 14.05.1998  и земельный участок под ним в упрощенном порядке.</a:t>
            </a:r>
          </a:p>
          <a:p>
            <a:pPr algn="just">
              <a:buFont typeface="Wingdings" pitchFamily="2" charset="2"/>
              <a:buChar char="v"/>
            </a:pPr>
            <a:r>
              <a:rPr lang="ru-RU" sz="1400" i="1" dirty="0" smtClean="0">
                <a:solidFill>
                  <a:srgbClr val="0070C0"/>
                </a:solidFill>
                <a:latin typeface="Times New Roman" pitchFamily="18" charset="0"/>
                <a:cs typeface="Times New Roman" pitchFamily="18" charset="0"/>
              </a:rPr>
              <a:t>См. буклет</a:t>
            </a:r>
          </a:p>
          <a:p>
            <a:pPr algn="just"/>
            <a:endParaRPr lang="ru-RU" sz="1400" dirty="0" smtClean="0">
              <a:solidFill>
                <a:schemeClr val="accent1">
                  <a:lumMod val="50000"/>
                </a:schemeClr>
              </a:solidFill>
              <a:latin typeface="Times New Roman" pitchFamily="18" charset="0"/>
              <a:cs typeface="Times New Roman" pitchFamily="18" charset="0"/>
            </a:endParaRPr>
          </a:p>
        </p:txBody>
      </p:sp>
      <p:pic>
        <p:nvPicPr>
          <p:cNvPr id="10" name="Picture 8" descr="C:\Users\tvs\Desktop\воскл знак.jpg"/>
          <p:cNvPicPr>
            <a:picLocks noChangeAspect="1" noChangeArrowheads="1"/>
          </p:cNvPicPr>
          <p:nvPr/>
        </p:nvPicPr>
        <p:blipFill>
          <a:blip r:embed="rId2" cstate="print">
            <a:duotone>
              <a:schemeClr val="accent2">
                <a:shade val="45000"/>
                <a:satMod val="135000"/>
              </a:schemeClr>
              <a:prstClr val="white"/>
            </a:duotone>
            <a:lum bright="32000"/>
          </a:blip>
          <a:srcRect/>
          <a:stretch>
            <a:fillRect/>
          </a:stretch>
        </p:blipFill>
        <p:spPr bwMode="auto">
          <a:xfrm>
            <a:off x="1259632" y="1268760"/>
            <a:ext cx="185460" cy="285752"/>
          </a:xfrm>
          <a:prstGeom prst="rect">
            <a:avLst/>
          </a:prstGeom>
          <a:noFill/>
        </p:spPr>
      </p:pic>
      <p:sp>
        <p:nvSpPr>
          <p:cNvPr id="11" name="TextBox 10"/>
          <p:cNvSpPr txBox="1"/>
          <p:nvPr/>
        </p:nvSpPr>
        <p:spPr>
          <a:xfrm>
            <a:off x="366682" y="4256324"/>
            <a:ext cx="8525798" cy="1600438"/>
          </a:xfrm>
          <a:prstGeom prst="rect">
            <a:avLst/>
          </a:prstGeom>
          <a:noFill/>
        </p:spPr>
        <p:txBody>
          <a:bodyPr wrap="square" rtlCol="0">
            <a:spAutoFit/>
          </a:bodyPr>
          <a:lstStyle/>
          <a:p>
            <a:pPr algn="just">
              <a:buFontTx/>
              <a:buChar char="-"/>
            </a:pPr>
            <a:endParaRPr lang="ru-RU" sz="800" dirty="0" smtClean="0">
              <a:solidFill>
                <a:schemeClr val="accent1">
                  <a:lumMod val="50000"/>
                </a:schemeClr>
              </a:solidFill>
              <a:latin typeface="Times New Roman" pitchFamily="18" charset="0"/>
              <a:cs typeface="Times New Roman" pitchFamily="18" charset="0"/>
            </a:endParaRPr>
          </a:p>
          <a:p>
            <a:pPr algn="ctr"/>
            <a:r>
              <a:rPr lang="ru-RU" sz="1400" b="1" dirty="0" smtClean="0">
                <a:latin typeface="Times New Roman" pitchFamily="18" charset="0"/>
                <a:cs typeface="Times New Roman" pitchFamily="18" charset="0"/>
              </a:rPr>
              <a:t>Предусмотрена государственная пошлина – 350 рублей</a:t>
            </a:r>
          </a:p>
          <a:p>
            <a:pPr algn="ctr"/>
            <a:endParaRPr lang="ru-RU" sz="1400" b="1" dirty="0" smtClean="0">
              <a:solidFill>
                <a:srgbClr val="FF0000"/>
              </a:solidFill>
              <a:latin typeface="Times New Roman" pitchFamily="18" charset="0"/>
              <a:cs typeface="Times New Roman" pitchFamily="18" charset="0"/>
            </a:endParaRPr>
          </a:p>
          <a:p>
            <a:pPr algn="ctr"/>
            <a:r>
              <a:rPr lang="ru-RU" sz="1400" b="1" dirty="0" smtClean="0">
                <a:solidFill>
                  <a:srgbClr val="00B050"/>
                </a:solidFill>
                <a:latin typeface="Times New Roman" pitchFamily="18" charset="0"/>
                <a:cs typeface="Times New Roman" pitchFamily="18" charset="0"/>
              </a:rPr>
              <a:t>РЕКОМЕНДУЕТСЯ</a:t>
            </a:r>
          </a:p>
          <a:p>
            <a:pPr algn="ctr"/>
            <a:endParaRPr lang="ru-RU" sz="1600" b="1" dirty="0" smtClean="0">
              <a:solidFill>
                <a:srgbClr val="FF0000"/>
              </a:solidFill>
              <a:latin typeface="Times New Roman" pitchFamily="18" charset="0"/>
              <a:cs typeface="Times New Roman" pitchFamily="18" charset="0"/>
            </a:endParaRPr>
          </a:p>
          <a:p>
            <a:pPr algn="just">
              <a:buFont typeface="Wingdings" pitchFamily="2" charset="2"/>
              <a:buChar char="ü"/>
            </a:pPr>
            <a:r>
              <a:rPr lang="ru-RU" sz="1600" i="1" dirty="0" smtClean="0">
                <a:solidFill>
                  <a:srgbClr val="0070C0"/>
                </a:solidFill>
                <a:latin typeface="Times New Roman" pitchFamily="18" charset="0"/>
                <a:cs typeface="Times New Roman" pitchFamily="18" charset="0"/>
              </a:rPr>
              <a:t>организовать взаимодействие с гражданами в целях последующего представления документов для государственной регистрации соответствующего права указанных лиц</a:t>
            </a:r>
            <a:endParaRPr lang="ru-RU" sz="1400" b="1" i="1" u="sng" dirty="0" smtClean="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Номер слайда 3"/>
          <p:cNvSpPr>
            <a:spLocks noGrp="1"/>
          </p:cNvSpPr>
          <p:nvPr>
            <p:ph type="sldNum" sz="quarter" idx="12"/>
          </p:nvPr>
        </p:nvSpPr>
        <p:spPr/>
        <p:txBody>
          <a:bodyPr/>
          <a:lstStyle/>
          <a:p>
            <a:fld id="{725C68B6-61C2-468F-89AB-4B9F7531AA68}" type="slidenum">
              <a:rPr lang="ru-RU" smtClean="0"/>
              <a:pPr/>
              <a:t>6</a:t>
            </a:fld>
            <a:endParaRPr lang="ru-RU"/>
          </a:p>
        </p:txBody>
      </p:sp>
      <p:sp>
        <p:nvSpPr>
          <p:cNvPr id="5" name="Прямоугольник 4">
            <a:extLst>
              <a:ext uri="{FF2B5EF4-FFF2-40B4-BE49-F238E27FC236}"/>
            </a:extLst>
          </p:cNvPr>
          <p:cNvSpPr/>
          <p:nvPr/>
        </p:nvSpPr>
        <p:spPr>
          <a:xfrm flipV="1">
            <a:off x="323528" y="692696"/>
            <a:ext cx="8577257" cy="60959"/>
          </a:xfrm>
          <a:prstGeom prst="rect">
            <a:avLst/>
          </a:prstGeom>
          <a:gradFill flip="none" rotWithShape="1">
            <a:gsLst>
              <a:gs pos="25000">
                <a:srgbClr val="009900">
                  <a:alpha val="78000"/>
                  <a:lumMod val="89000"/>
                  <a:lumOff val="11000"/>
                </a:srgbClr>
              </a:gs>
              <a:gs pos="89000">
                <a:schemeClr val="accent1">
                  <a:lumMod val="97000"/>
                  <a:lumOff val="3000"/>
                </a:schemeClr>
              </a:gs>
              <a:gs pos="100000">
                <a:schemeClr val="accent1">
                  <a:lumMod val="60000"/>
                  <a:lumOff val="40000"/>
                </a:scheme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121917" tIns="60958" rIns="121917" bIns="60958" anchor="ctr"/>
          <a:lstStyle/>
          <a:p>
            <a:pPr algn="ctr" eaLnBrk="0" hangingPunct="0">
              <a:defRPr/>
            </a:pPr>
            <a:endParaRPr lang="ru-RU" dirty="0">
              <a:latin typeface="Times New Roman" pitchFamily="18" charset="0"/>
              <a:cs typeface="Times New Roman" pitchFamily="18" charset="0"/>
            </a:endParaRPr>
          </a:p>
        </p:txBody>
      </p:sp>
      <p:sp>
        <p:nvSpPr>
          <p:cNvPr id="6" name="Заголовок 1"/>
          <p:cNvSpPr txBox="1">
            <a:spLocks/>
          </p:cNvSpPr>
          <p:nvPr/>
        </p:nvSpPr>
        <p:spPr bwMode="auto">
          <a:xfrm>
            <a:off x="251520" y="0"/>
            <a:ext cx="8463314" cy="803941"/>
          </a:xfrm>
          <a:prstGeom prst="rect">
            <a:avLst/>
          </a:prstGeom>
          <a:noFill/>
          <a:ln w="9525">
            <a:noFill/>
            <a:miter lim="800000"/>
            <a:headEnd/>
            <a:tailEnd/>
          </a:ln>
          <a:scene3d>
            <a:camera prst="orthographicFront"/>
            <a:lightRig rig="threePt" dir="t"/>
          </a:scene3d>
          <a:sp3d>
            <a:bevelT/>
          </a:sp3d>
        </p:spPr>
        <p:txBody>
          <a:bodyPr anchor="ctr"/>
          <a:lstStyle/>
          <a:p>
            <a:pPr algn="ctr" eaLnBrk="0" hangingPunct="0">
              <a:spcAft>
                <a:spcPts val="300"/>
              </a:spcAft>
              <a:defRPr/>
            </a:pPr>
            <a:r>
              <a:rPr lang="ru-RU" sz="2000" b="1" dirty="0" smtClean="0">
                <a:solidFill>
                  <a:schemeClr val="tx2"/>
                </a:solidFill>
                <a:cs typeface="+mn-cs"/>
              </a:rPr>
              <a:t>Распространение информации о возможности регистрации прав в упрощенном порядке</a:t>
            </a:r>
            <a:endParaRPr lang="ru-RU" sz="2000" b="1" dirty="0">
              <a:solidFill>
                <a:schemeClr val="tx2"/>
              </a:solidFill>
              <a:cs typeface="+mn-cs"/>
            </a:endParaRPr>
          </a:p>
        </p:txBody>
      </p:sp>
      <p:sp>
        <p:nvSpPr>
          <p:cNvPr id="7" name="TextBox 6"/>
          <p:cNvSpPr txBox="1"/>
          <p:nvPr/>
        </p:nvSpPr>
        <p:spPr>
          <a:xfrm>
            <a:off x="323528" y="811911"/>
            <a:ext cx="8606190" cy="1308050"/>
          </a:xfrm>
          <a:prstGeom prst="rect">
            <a:avLst/>
          </a:prstGeom>
          <a:noFill/>
        </p:spPr>
        <p:txBody>
          <a:bodyPr wrap="square" rtlCol="0">
            <a:spAutoFit/>
          </a:bodyPr>
          <a:lstStyle/>
          <a:p>
            <a:pPr algn="ctr"/>
            <a:endParaRPr lang="ru-RU" sz="1500" b="1" dirty="0" smtClean="0">
              <a:solidFill>
                <a:schemeClr val="accent1">
                  <a:lumMod val="50000"/>
                </a:schemeClr>
              </a:solidFill>
              <a:latin typeface="Times New Roman" pitchFamily="18" charset="0"/>
              <a:cs typeface="Times New Roman" pitchFamily="18" charset="0"/>
            </a:endParaRPr>
          </a:p>
          <a:p>
            <a:pPr algn="ctr"/>
            <a:endParaRPr lang="ru-RU" sz="1500" b="1" dirty="0" smtClean="0">
              <a:solidFill>
                <a:schemeClr val="accent1">
                  <a:lumMod val="50000"/>
                </a:schemeClr>
              </a:solidFill>
              <a:latin typeface="Times New Roman" pitchFamily="18" charset="0"/>
              <a:cs typeface="Times New Roman" pitchFamily="18" charset="0"/>
            </a:endParaRPr>
          </a:p>
          <a:p>
            <a:pPr algn="ctr"/>
            <a:r>
              <a:rPr lang="ru-RU" sz="1500" b="1" dirty="0" smtClean="0">
                <a:solidFill>
                  <a:schemeClr val="accent1">
                    <a:lumMod val="50000"/>
                  </a:schemeClr>
                </a:solidFill>
                <a:latin typeface="Times New Roman" pitchFamily="18" charset="0"/>
                <a:cs typeface="Times New Roman" pitchFamily="18" charset="0"/>
              </a:rPr>
              <a:t>РЕГИСТРАЦИЯ ПРАВ НА ГАРАЖ </a:t>
            </a:r>
          </a:p>
          <a:p>
            <a:pPr algn="just">
              <a:buFontTx/>
              <a:buChar char="-"/>
            </a:pPr>
            <a:endParaRPr lang="ru-RU" sz="1400" dirty="0" smtClean="0">
              <a:solidFill>
                <a:schemeClr val="accent1">
                  <a:lumMod val="50000"/>
                </a:schemeClr>
              </a:solidFill>
              <a:latin typeface="Times New Roman" pitchFamily="18" charset="0"/>
              <a:cs typeface="Times New Roman" pitchFamily="18" charset="0"/>
            </a:endParaRPr>
          </a:p>
          <a:p>
            <a:pPr algn="ctr"/>
            <a:r>
              <a:rPr lang="ru-RU" sz="2000" b="1" dirty="0" smtClean="0">
                <a:solidFill>
                  <a:schemeClr val="accent1">
                    <a:lumMod val="50000"/>
                  </a:schemeClr>
                </a:solidFill>
                <a:latin typeface="Times New Roman" pitchFamily="18" charset="0"/>
                <a:cs typeface="Times New Roman" pitchFamily="18" charset="0"/>
              </a:rPr>
              <a:t>                                      Гаражная  амнистия			</a:t>
            </a:r>
            <a:endParaRPr lang="ru-RU" sz="2000" b="1" u="sng" dirty="0" smtClean="0">
              <a:solidFill>
                <a:schemeClr val="accent1">
                  <a:lumMod val="50000"/>
                </a:schemeClr>
              </a:solidFill>
              <a:latin typeface="Times New Roman" pitchFamily="18" charset="0"/>
              <a:cs typeface="Times New Roman" pitchFamily="18" charset="0"/>
            </a:endParaRPr>
          </a:p>
        </p:txBody>
      </p:sp>
      <p:sp>
        <p:nvSpPr>
          <p:cNvPr id="9" name="TextBox 8"/>
          <p:cNvSpPr txBox="1"/>
          <p:nvPr/>
        </p:nvSpPr>
        <p:spPr>
          <a:xfrm>
            <a:off x="539552" y="2348880"/>
            <a:ext cx="8175852" cy="1200329"/>
          </a:xfrm>
          <a:prstGeom prst="rect">
            <a:avLst/>
          </a:prstGeom>
          <a:noFill/>
        </p:spPr>
        <p:txBody>
          <a:bodyPr wrap="square" rtlCol="0">
            <a:spAutoFit/>
          </a:bodyPr>
          <a:lstStyle/>
          <a:p>
            <a:pPr algn="just">
              <a:buFont typeface="Wingdings" pitchFamily="2" charset="2"/>
              <a:buChar char="v"/>
            </a:pPr>
            <a:r>
              <a:rPr lang="ru-RU" i="1" dirty="0" smtClean="0">
                <a:solidFill>
                  <a:srgbClr val="0070C0"/>
                </a:solidFill>
              </a:rPr>
              <a:t>Федеральный закон от 05.04.2021 № 79-ФЗ «О внесении изменений в отдельные законодательные акты Российской Федерации», позволяющий в срок  до </a:t>
            </a:r>
            <a:r>
              <a:rPr lang="ru-RU" b="1" i="1" dirty="0" smtClean="0">
                <a:solidFill>
                  <a:srgbClr val="00B050"/>
                </a:solidFill>
              </a:rPr>
              <a:t>01.09. 2026 </a:t>
            </a:r>
            <a:r>
              <a:rPr lang="ru-RU" i="1" dirty="0" smtClean="0">
                <a:solidFill>
                  <a:srgbClr val="00B050"/>
                </a:solidFill>
              </a:rPr>
              <a:t> </a:t>
            </a:r>
            <a:r>
              <a:rPr lang="ru-RU" i="1" dirty="0" smtClean="0">
                <a:solidFill>
                  <a:srgbClr val="0070C0"/>
                </a:solidFill>
              </a:rPr>
              <a:t>оформить в упрощенном порядке право собственности на гараж </a:t>
            </a:r>
            <a:r>
              <a:rPr lang="ru-RU" i="1" dirty="0" smtClean="0">
                <a:solidFill>
                  <a:srgbClr val="0070C0"/>
                </a:solidFill>
                <a:latin typeface="Times New Roman" pitchFamily="18" charset="0"/>
                <a:cs typeface="Times New Roman" pitchFamily="18" charset="0"/>
              </a:rPr>
              <a:t>(см. буклет)</a:t>
            </a:r>
          </a:p>
        </p:txBody>
      </p:sp>
      <p:pic>
        <p:nvPicPr>
          <p:cNvPr id="10" name="Picture 8" descr="C:\Users\tvs\Desktop\воскл знак.jpg"/>
          <p:cNvPicPr>
            <a:picLocks noChangeAspect="1" noChangeArrowheads="1"/>
          </p:cNvPicPr>
          <p:nvPr/>
        </p:nvPicPr>
        <p:blipFill>
          <a:blip r:embed="rId2" cstate="print">
            <a:duotone>
              <a:schemeClr val="accent2">
                <a:shade val="45000"/>
                <a:satMod val="135000"/>
              </a:schemeClr>
              <a:prstClr val="white"/>
            </a:duotone>
            <a:lum bright="32000"/>
          </a:blip>
          <a:srcRect/>
          <a:stretch>
            <a:fillRect/>
          </a:stretch>
        </p:blipFill>
        <p:spPr bwMode="auto">
          <a:xfrm>
            <a:off x="2771800" y="1268760"/>
            <a:ext cx="185460" cy="285752"/>
          </a:xfrm>
          <a:prstGeom prst="rect">
            <a:avLst/>
          </a:prstGeom>
          <a:noFill/>
        </p:spPr>
      </p:pic>
      <p:sp>
        <p:nvSpPr>
          <p:cNvPr id="11" name="TextBox 10"/>
          <p:cNvSpPr txBox="1"/>
          <p:nvPr/>
        </p:nvSpPr>
        <p:spPr>
          <a:xfrm>
            <a:off x="366682" y="4256324"/>
            <a:ext cx="8525798" cy="1415772"/>
          </a:xfrm>
          <a:prstGeom prst="rect">
            <a:avLst/>
          </a:prstGeom>
          <a:noFill/>
        </p:spPr>
        <p:txBody>
          <a:bodyPr wrap="square" rtlCol="0">
            <a:spAutoFit/>
          </a:bodyPr>
          <a:lstStyle/>
          <a:p>
            <a:pPr algn="just">
              <a:buFontTx/>
              <a:buChar char="-"/>
            </a:pPr>
            <a:endParaRPr lang="ru-RU" sz="800" dirty="0" smtClean="0">
              <a:solidFill>
                <a:srgbClr val="00B050"/>
              </a:solidFill>
              <a:latin typeface="Times New Roman" pitchFamily="18" charset="0"/>
              <a:cs typeface="Times New Roman" pitchFamily="18" charset="0"/>
            </a:endParaRPr>
          </a:p>
          <a:p>
            <a:pPr algn="ctr"/>
            <a:r>
              <a:rPr lang="ru-RU" sz="1400" b="1" dirty="0" smtClean="0">
                <a:solidFill>
                  <a:srgbClr val="00B050"/>
                </a:solidFill>
                <a:latin typeface="Times New Roman" pitchFamily="18" charset="0"/>
                <a:cs typeface="Times New Roman" pitchFamily="18" charset="0"/>
              </a:rPr>
              <a:t>РЕКОМЕНДУЕТСЯ</a:t>
            </a:r>
          </a:p>
          <a:p>
            <a:pPr algn="ctr"/>
            <a:endParaRPr lang="ru-RU" sz="1600" b="1" i="1" dirty="0" smtClean="0">
              <a:solidFill>
                <a:srgbClr val="0070C0"/>
              </a:solidFill>
              <a:latin typeface="Times New Roman" pitchFamily="18" charset="0"/>
              <a:cs typeface="Times New Roman" pitchFamily="18" charset="0"/>
            </a:endParaRPr>
          </a:p>
          <a:p>
            <a:pPr algn="just">
              <a:buFont typeface="Wingdings" pitchFamily="2" charset="2"/>
              <a:buChar char="ü"/>
            </a:pPr>
            <a:r>
              <a:rPr lang="ru-RU" sz="1600" i="1" dirty="0" smtClean="0">
                <a:solidFill>
                  <a:srgbClr val="0070C0"/>
                </a:solidFill>
                <a:latin typeface="Times New Roman" pitchFamily="18" charset="0"/>
                <a:cs typeface="Times New Roman" pitchFamily="18" charset="0"/>
              </a:rPr>
              <a:t>организовать взаимодействие с гражданами и председателями гаражно-строительных кооперативов в целях последующего представления документов для государственной регистрации соответствующего права указанных лиц</a:t>
            </a:r>
            <a:endParaRPr lang="ru-RU" sz="1600" b="1" i="1" u="sng" dirty="0" smtClean="0">
              <a:solidFill>
                <a:srgbClr val="0070C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795</TotalTime>
  <Words>597</Words>
  <Application>Microsoft Office PowerPoint</Application>
  <PresentationFormat>Экран (4:3)</PresentationFormat>
  <Paragraphs>93</Paragraphs>
  <Slides>6</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6</vt:i4>
      </vt:variant>
    </vt:vector>
  </HeadingPairs>
  <TitlesOfParts>
    <vt:vector size="11" baseType="lpstr">
      <vt:lpstr>Arial</vt:lpstr>
      <vt:lpstr>Calibri</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Томбасова Виктория Сергеевна</dc:creator>
  <cp:lastModifiedBy>Ольга В. Сынкова</cp:lastModifiedBy>
  <cp:revision>249</cp:revision>
  <dcterms:created xsi:type="dcterms:W3CDTF">2021-06-17T01:40:47Z</dcterms:created>
  <dcterms:modified xsi:type="dcterms:W3CDTF">2024-08-05T02:32:01Z</dcterms:modified>
</cp:coreProperties>
</file>