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5" r:id="rId24"/>
    <p:sldId id="283" r:id="rId25"/>
    <p:sldId id="284" r:id="rId2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52" autoAdjust="0"/>
    <p:restoredTop sz="94660"/>
  </p:normalViewPr>
  <p:slideViewPr>
    <p:cSldViewPr>
      <p:cViewPr>
        <p:scale>
          <a:sx n="107" d="100"/>
          <a:sy n="107" d="100"/>
        </p:scale>
        <p:origin x="-7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D358E7A-C642-47C5-8A5D-59048C913C37}"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A48BC11-E7E9-4D7A-BCD1-1A86166605B4}"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56BC469-071E-41D7-A389-614C9930414C}"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1BB2812-1EE8-4E00-B7D7-3BF052DF7641}"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5133A4D-0CE3-4AC4-B577-D2BD98572630}"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50DBF455-0A32-44EF-B3B2-307A04B3650D}"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7DDA9D9E-1344-4019-A0F6-CE4C0A123231}"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7EDFE825-9147-4859-9790-306DD6C32662}"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2B8E7A22-9685-4BFB-A492-3E5190AF95EE}"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7EE8681-01E6-4788-A5B0-0564C6C03A01}"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1363433-80ED-454F-BECA-E41940FF52E8}"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4BD1C46-5292-4BC5-AFB2-EE1A269D0363}"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2" name="WordArt 4"/>
          <p:cNvSpPr>
            <a:spLocks noChangeArrowheads="1" noChangeShapeType="1" noTextEdit="1"/>
          </p:cNvSpPr>
          <p:nvPr/>
        </p:nvSpPr>
        <p:spPr bwMode="auto">
          <a:xfrm>
            <a:off x="481013" y="1268413"/>
            <a:ext cx="8181975" cy="2422525"/>
          </a:xfrm>
          <a:prstGeom prst="rect">
            <a:avLst/>
          </a:prstGeom>
        </p:spPr>
        <p:txBody>
          <a:bodyPr wrap="none" fromWordArt="1">
            <a:prstTxWarp prst="textPlain">
              <a:avLst>
                <a:gd name="adj" fmla="val 50000"/>
              </a:avLst>
            </a:prstTxWarp>
          </a:bodyPr>
          <a:lstStyle/>
          <a:p>
            <a:pPr algn="ctr"/>
            <a:r>
              <a:rPr lang="ru-RU" sz="36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Правонарушения</a:t>
            </a:r>
          </a:p>
          <a:p>
            <a:pPr algn="ctr"/>
            <a:r>
              <a:rPr lang="ru-RU" sz="36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 среди несовершеннолетних</a:t>
            </a:r>
            <a:endParaRPr lang="ru-RU"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pic>
        <p:nvPicPr>
          <p:cNvPr id="2055" name="Picture 7"/>
          <p:cNvPicPr>
            <a:picLocks noChangeAspect="1" noChangeArrowheads="1"/>
          </p:cNvPicPr>
          <p:nvPr/>
        </p:nvPicPr>
        <p:blipFill>
          <a:blip r:embed="rId2"/>
          <a:srcRect/>
          <a:stretch>
            <a:fillRect/>
          </a:stretch>
        </p:blipFill>
        <p:spPr bwMode="auto">
          <a:xfrm rot="-1150281">
            <a:off x="1476375" y="4221163"/>
            <a:ext cx="1919288" cy="2327275"/>
          </a:xfrm>
          <a:prstGeom prst="rect">
            <a:avLst/>
          </a:prstGeom>
          <a:noFill/>
          <a:ln w="9525">
            <a:noFill/>
            <a:miter lim="800000"/>
            <a:headEnd/>
            <a:tailEnd/>
          </a:ln>
          <a:effectLst/>
        </p:spPr>
      </p:pic>
      <p:sp>
        <p:nvSpPr>
          <p:cNvPr id="2057" name="Rectangle 9"/>
          <p:cNvSpPr>
            <a:spLocks noGrp="1" noChangeArrowheads="1"/>
          </p:cNvSpPr>
          <p:nvPr>
            <p:ph type="subTitle" idx="1"/>
          </p:nvPr>
        </p:nvSpPr>
        <p:spPr>
          <a:xfrm>
            <a:off x="4572000" y="6013450"/>
            <a:ext cx="4572000" cy="844550"/>
          </a:xfrm>
        </p:spPr>
        <p:txBody>
          <a:bodyPr/>
          <a:lstStyle/>
          <a:p>
            <a:endParaRPr lang="ru-RU"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250825" y="260350"/>
            <a:ext cx="7058025" cy="6264275"/>
          </a:xfrm>
        </p:spPr>
        <p:txBody>
          <a:bodyPr/>
          <a:lstStyle/>
          <a:p>
            <a:pPr>
              <a:buFontTx/>
              <a:buNone/>
            </a:pPr>
            <a:r>
              <a:rPr lang="ru-RU" sz="2800" dirty="0"/>
              <a:t>         Некоторые составы административных правонарушений можно назвать формальными, так как административная ответственность наступает независимо от того, наступили отрицательные последствия от данного нарушения или нет, </a:t>
            </a:r>
            <a:r>
              <a:rPr lang="ru-RU" sz="2800" dirty="0" smtClean="0"/>
              <a:t>достаточно </a:t>
            </a:r>
            <a:r>
              <a:rPr lang="ru-RU" sz="2800" dirty="0"/>
              <a:t>самого факта нарушения правил, охраняемых нормами административно-правовых актов. </a:t>
            </a:r>
          </a:p>
          <a:p>
            <a:pPr>
              <a:buFontTx/>
              <a:buNone/>
            </a:pPr>
            <a:r>
              <a:rPr lang="ru-RU" sz="2800" dirty="0"/>
              <a:t>(Например, переход гражданином улицы в неположенном </a:t>
            </a:r>
            <a:r>
              <a:rPr lang="ru-RU" sz="2800" dirty="0" smtClean="0"/>
              <a:t>месте)</a:t>
            </a:r>
            <a:endParaRPr lang="ru-RU" sz="2800" dirty="0"/>
          </a:p>
        </p:txBody>
      </p:sp>
      <p:pic>
        <p:nvPicPr>
          <p:cNvPr id="11268" name="Picture 4"/>
          <p:cNvPicPr>
            <a:picLocks noChangeAspect="1" noChangeArrowheads="1"/>
          </p:cNvPicPr>
          <p:nvPr/>
        </p:nvPicPr>
        <p:blipFill>
          <a:blip r:embed="rId2"/>
          <a:srcRect/>
          <a:stretch>
            <a:fillRect/>
          </a:stretch>
        </p:blipFill>
        <p:spPr bwMode="auto">
          <a:xfrm>
            <a:off x="6659563" y="2349500"/>
            <a:ext cx="2484437" cy="18716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p:txBody>
          <a:bodyPr/>
          <a:lstStyle/>
          <a:p>
            <a:pPr>
              <a:lnSpc>
                <a:spcPct val="90000"/>
              </a:lnSpc>
              <a:buFontTx/>
              <a:buNone/>
            </a:pPr>
            <a:r>
              <a:rPr lang="ru-RU"/>
              <a:t>   </a:t>
            </a:r>
            <a:r>
              <a:rPr lang="ru-RU" b="1" i="1"/>
              <a:t>Физический, моральный  или имущественный вред</a:t>
            </a:r>
            <a:r>
              <a:rPr lang="ru-RU"/>
              <a:t>. </a:t>
            </a:r>
          </a:p>
          <a:p>
            <a:pPr>
              <a:lnSpc>
                <a:spcPct val="90000"/>
              </a:lnSpc>
              <a:buFontTx/>
              <a:buNone/>
            </a:pPr>
            <a:r>
              <a:rPr lang="ru-RU"/>
              <a:t>   (</a:t>
            </a:r>
            <a:r>
              <a:rPr lang="ru-RU" u="sng"/>
              <a:t>моральный</a:t>
            </a:r>
            <a:r>
              <a:rPr lang="ru-RU"/>
              <a:t> – не цензурная речь в адрес другого человека;  </a:t>
            </a:r>
            <a:r>
              <a:rPr lang="ru-RU" u="sng"/>
              <a:t>физический</a:t>
            </a:r>
            <a:r>
              <a:rPr lang="ru-RU"/>
              <a:t> – укус человека собакой, владелец которой выгуливал ее вопреки установленным правилам без намордника; </a:t>
            </a:r>
            <a:r>
              <a:rPr lang="ru-RU" u="sng"/>
              <a:t>материальный</a:t>
            </a:r>
            <a:r>
              <a:rPr lang="ru-RU"/>
              <a:t> - повреждение автомашины )</a:t>
            </a:r>
          </a:p>
        </p:txBody>
      </p:sp>
      <p:sp>
        <p:nvSpPr>
          <p:cNvPr id="12292" name="WordArt 4"/>
          <p:cNvSpPr>
            <a:spLocks noChangeArrowheads="1" noChangeShapeType="1" noTextEdit="1"/>
          </p:cNvSpPr>
          <p:nvPr/>
        </p:nvSpPr>
        <p:spPr bwMode="auto">
          <a:xfrm>
            <a:off x="1979613" y="404813"/>
            <a:ext cx="5472112" cy="936625"/>
          </a:xfrm>
          <a:prstGeom prst="rect">
            <a:avLst/>
          </a:prstGeom>
        </p:spPr>
        <p:txBody>
          <a:bodyPr wrap="none" fromWordArt="1">
            <a:prstTxWarp prst="textPlain">
              <a:avLst>
                <a:gd name="adj" fmla="val 50000"/>
              </a:avLst>
            </a:prstTxWarp>
          </a:bodyPr>
          <a:lstStyle/>
          <a:p>
            <a:pPr algn="ctr"/>
            <a:r>
              <a:rPr lang="ru-RU" sz="3600" kern="1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Статья 25.2   КоАП РФ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457200" y="1142984"/>
            <a:ext cx="8229600" cy="4983179"/>
          </a:xfrm>
        </p:spPr>
        <p:txBody>
          <a:bodyPr/>
          <a:lstStyle/>
          <a:p>
            <a:pPr>
              <a:buFontTx/>
              <a:buNone/>
            </a:pPr>
            <a:r>
              <a:rPr lang="ru-RU" dirty="0"/>
              <a:t>   </a:t>
            </a:r>
            <a:r>
              <a:rPr lang="ru-RU" sz="4000" dirty="0"/>
              <a:t>Распитие спиртных напитков несовершеннолетними. </a:t>
            </a:r>
            <a:endParaRPr lang="ru-RU" sz="4000" dirty="0" smtClean="0"/>
          </a:p>
          <a:p>
            <a:pPr>
              <a:buFontTx/>
              <a:buNone/>
            </a:pPr>
            <a:r>
              <a:rPr lang="ru-RU" sz="2400" dirty="0" smtClean="0">
                <a:solidFill>
                  <a:schemeClr val="tx1"/>
                </a:solidFill>
                <a:latin typeface="+mn-lt"/>
                <a:ea typeface="+mn-ea"/>
                <a:cs typeface="+mn-cs"/>
              </a:rPr>
              <a:t>За </a:t>
            </a:r>
            <a:r>
              <a:rPr lang="ru-RU" sz="2400" dirty="0">
                <a:solidFill>
                  <a:schemeClr val="tx1"/>
                </a:solidFill>
                <a:latin typeface="+mn-lt"/>
                <a:ea typeface="+mn-ea"/>
                <a:cs typeface="+mn-cs"/>
              </a:rPr>
              <a:t>потребление (распитие) алкогольной продукции в местах, запрещенных федеральным законом, санкцией статьи предусмотрена административная ответственность в виде штрафа в размере от 500 до 1,5 тыс. Родители или иные законные представители нетрезвых подростков заплатят штраф от 1,5 тысяч до 2 тысяч рублей</a:t>
            </a:r>
            <a:r>
              <a:rPr lang="ru-RU" sz="1800" dirty="0">
                <a:solidFill>
                  <a:schemeClr val="tx1"/>
                </a:solidFill>
                <a:latin typeface="+mn-lt"/>
                <a:ea typeface="+mn-ea"/>
                <a:cs typeface="+mn-cs"/>
              </a:rPr>
              <a:t>.</a:t>
            </a:r>
            <a:endParaRPr lang="ru-RU" sz="1800" dirty="0"/>
          </a:p>
        </p:txBody>
      </p:sp>
      <p:pic>
        <p:nvPicPr>
          <p:cNvPr id="13316" name="Picture 4"/>
          <p:cNvPicPr>
            <a:picLocks noChangeAspect="1" noChangeArrowheads="1"/>
          </p:cNvPicPr>
          <p:nvPr/>
        </p:nvPicPr>
        <p:blipFill>
          <a:blip r:embed="rId2"/>
          <a:srcRect/>
          <a:stretch>
            <a:fillRect/>
          </a:stretch>
        </p:blipFill>
        <p:spPr bwMode="auto">
          <a:xfrm>
            <a:off x="4857752" y="5062537"/>
            <a:ext cx="2335212" cy="1795463"/>
          </a:xfrm>
          <a:prstGeom prst="rect">
            <a:avLst/>
          </a:prstGeom>
          <a:noFill/>
          <a:ln w="9525">
            <a:noFill/>
            <a:miter lim="800000"/>
            <a:headEnd/>
            <a:tailEnd/>
          </a:ln>
          <a:effectLst/>
        </p:spPr>
      </p:pic>
      <p:pic>
        <p:nvPicPr>
          <p:cNvPr id="13317" name="Picture 5"/>
          <p:cNvPicPr>
            <a:picLocks noChangeAspect="1" noChangeArrowheads="1"/>
          </p:cNvPicPr>
          <p:nvPr/>
        </p:nvPicPr>
        <p:blipFill>
          <a:blip r:embed="rId3"/>
          <a:srcRect/>
          <a:stretch>
            <a:fillRect/>
          </a:stretch>
        </p:blipFill>
        <p:spPr bwMode="auto">
          <a:xfrm>
            <a:off x="1643042" y="4978400"/>
            <a:ext cx="2519363" cy="1879600"/>
          </a:xfrm>
          <a:prstGeom prst="rect">
            <a:avLst/>
          </a:prstGeom>
          <a:noFill/>
          <a:ln w="9525">
            <a:noFill/>
            <a:miter lim="800000"/>
            <a:headEnd/>
            <a:tailEnd/>
          </a:ln>
          <a:effectLst/>
        </p:spPr>
      </p:pic>
      <p:sp>
        <p:nvSpPr>
          <p:cNvPr id="13319" name="WordArt 7"/>
          <p:cNvSpPr>
            <a:spLocks noChangeArrowheads="1" noChangeShapeType="1" noTextEdit="1"/>
          </p:cNvSpPr>
          <p:nvPr/>
        </p:nvSpPr>
        <p:spPr bwMode="auto">
          <a:xfrm>
            <a:off x="2214545" y="404813"/>
            <a:ext cx="5237179" cy="738171"/>
          </a:xfrm>
          <a:prstGeom prst="rect">
            <a:avLst/>
          </a:prstGeom>
        </p:spPr>
        <p:txBody>
          <a:bodyPr wrap="none" fromWordArt="1">
            <a:prstTxWarp prst="textPlain">
              <a:avLst>
                <a:gd name="adj" fmla="val 50000"/>
              </a:avLst>
            </a:prstTxWarp>
          </a:bodyPr>
          <a:lstStyle/>
          <a:p>
            <a:pPr algn="ctr"/>
            <a:r>
              <a:rPr lang="ru-RU" sz="3600" kern="10" dirty="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Статья 20.22   </a:t>
            </a:r>
            <a:r>
              <a:rPr lang="ru-RU" sz="3600" kern="10" dirty="0" err="1">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КоАП</a:t>
            </a:r>
            <a:r>
              <a:rPr lang="ru-RU" sz="3600" kern="10" dirty="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 РФ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142984"/>
            <a:ext cx="8229600" cy="4983179"/>
          </a:xfrm>
        </p:spPr>
        <p:txBody>
          <a:bodyPr/>
          <a:lstStyle/>
          <a:p>
            <a:pPr>
              <a:buFontTx/>
              <a:buNone/>
            </a:pPr>
            <a:r>
              <a:rPr lang="ru-RU" dirty="0"/>
              <a:t>       </a:t>
            </a:r>
            <a:r>
              <a:rPr lang="ru-RU" sz="4000" dirty="0"/>
              <a:t>Вовлечение несовершеннолетнего в употребление спиртных напитков или одурманивающих </a:t>
            </a:r>
            <a:r>
              <a:rPr lang="ru-RU" sz="4000" dirty="0" smtClean="0"/>
              <a:t>веществ</a:t>
            </a:r>
          </a:p>
          <a:p>
            <a:pPr>
              <a:buFontTx/>
              <a:buNone/>
            </a:pPr>
            <a:r>
              <a:rPr lang="ru-RU" sz="2400" dirty="0">
                <a:solidFill>
                  <a:schemeClr val="tx1"/>
                </a:solidFill>
                <a:latin typeface="+mn-lt"/>
                <a:ea typeface="+mn-ea"/>
                <a:cs typeface="+mn-cs"/>
              </a:rPr>
              <a:t>влечет наложение административного штрафа в размере от 1,5 тысяч до 3 тысяч рублей. </a:t>
            </a:r>
            <a:r>
              <a:rPr lang="ru-RU" sz="2400" dirty="0" smtClean="0">
                <a:solidFill>
                  <a:schemeClr val="tx1"/>
                </a:solidFill>
                <a:latin typeface="+mn-lt"/>
                <a:ea typeface="+mn-ea"/>
                <a:cs typeface="+mn-cs"/>
              </a:rPr>
              <a:t>Эти же </a:t>
            </a:r>
            <a:r>
              <a:rPr lang="ru-RU" sz="2400" dirty="0">
                <a:solidFill>
                  <a:schemeClr val="tx1"/>
                </a:solidFill>
                <a:latin typeface="+mn-lt"/>
                <a:ea typeface="+mn-ea"/>
                <a:cs typeface="+mn-cs"/>
              </a:rPr>
              <a:t>действия, совершенные родителями или иными законными представителями несовершеннолетних</a:t>
            </a:r>
            <a:r>
              <a:rPr lang="ru-RU" sz="2400" dirty="0" smtClean="0">
                <a:solidFill>
                  <a:schemeClr val="tx1"/>
                </a:solidFill>
                <a:latin typeface="+mn-lt"/>
                <a:ea typeface="+mn-ea"/>
                <a:cs typeface="+mn-cs"/>
              </a:rPr>
              <a:t>,</a:t>
            </a:r>
            <a:r>
              <a:rPr lang="ru-RU" sz="2400" dirty="0">
                <a:solidFill>
                  <a:schemeClr val="tx1"/>
                </a:solidFill>
                <a:latin typeface="+mn-lt"/>
                <a:ea typeface="+mn-ea"/>
                <a:cs typeface="+mn-cs"/>
              </a:rPr>
              <a:t> влекут наложение административного штрафа в размере от </a:t>
            </a:r>
            <a:r>
              <a:rPr lang="ru-RU" sz="2400" dirty="0"/>
              <a:t> </a:t>
            </a:r>
            <a:r>
              <a:rPr lang="ru-RU" sz="2400" dirty="0" smtClean="0"/>
              <a:t>4 до 5</a:t>
            </a:r>
            <a:r>
              <a:rPr lang="ru-RU" sz="2400" dirty="0" smtClean="0">
                <a:solidFill>
                  <a:schemeClr val="tx1"/>
                </a:solidFill>
                <a:latin typeface="+mn-lt"/>
                <a:ea typeface="+mn-ea"/>
                <a:cs typeface="+mn-cs"/>
              </a:rPr>
              <a:t> </a:t>
            </a:r>
            <a:r>
              <a:rPr lang="ru-RU" sz="2400" dirty="0">
                <a:solidFill>
                  <a:schemeClr val="tx1"/>
                </a:solidFill>
                <a:latin typeface="+mn-lt"/>
                <a:ea typeface="+mn-ea"/>
                <a:cs typeface="+mn-cs"/>
              </a:rPr>
              <a:t>тысяч рублей</a:t>
            </a:r>
            <a:endParaRPr lang="ru-RU" sz="2400" dirty="0"/>
          </a:p>
        </p:txBody>
      </p:sp>
      <p:sp>
        <p:nvSpPr>
          <p:cNvPr id="14341" name="WordArt 5"/>
          <p:cNvSpPr>
            <a:spLocks noChangeArrowheads="1" noChangeShapeType="1" noTextEdit="1"/>
          </p:cNvSpPr>
          <p:nvPr/>
        </p:nvSpPr>
        <p:spPr bwMode="auto">
          <a:xfrm>
            <a:off x="2428859" y="404813"/>
            <a:ext cx="5022865" cy="738171"/>
          </a:xfrm>
          <a:prstGeom prst="rect">
            <a:avLst/>
          </a:prstGeom>
        </p:spPr>
        <p:txBody>
          <a:bodyPr wrap="none" fromWordArt="1">
            <a:prstTxWarp prst="textPlain">
              <a:avLst>
                <a:gd name="adj" fmla="val 50000"/>
              </a:avLst>
            </a:prstTxWarp>
          </a:bodyPr>
          <a:lstStyle/>
          <a:p>
            <a:pPr algn="ctr"/>
            <a:r>
              <a:rPr lang="ru-RU" sz="3600" kern="10" dirty="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Статья 6.10   </a:t>
            </a:r>
            <a:r>
              <a:rPr lang="ru-RU" sz="3600" kern="10" dirty="0" err="1">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КоАП</a:t>
            </a:r>
            <a:r>
              <a:rPr lang="ru-RU" sz="3600" kern="10" dirty="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 РФ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457200" y="1142984"/>
            <a:ext cx="8229600" cy="4983179"/>
          </a:xfrm>
        </p:spPr>
        <p:txBody>
          <a:bodyPr/>
          <a:lstStyle/>
          <a:p>
            <a:pPr>
              <a:buNone/>
            </a:pPr>
            <a:r>
              <a:rPr lang="ru-RU" dirty="0"/>
              <a:t>       </a:t>
            </a:r>
            <a:r>
              <a:rPr lang="ru-RU" sz="5400" dirty="0" smtClean="0">
                <a:solidFill>
                  <a:schemeClr val="tx1"/>
                </a:solidFill>
                <a:latin typeface="+mn-lt"/>
                <a:ea typeface="+mn-ea"/>
                <a:cs typeface="+mn-cs"/>
              </a:rPr>
              <a:t>мелкое хулиганство- </a:t>
            </a:r>
            <a:r>
              <a:rPr lang="ru-RU" sz="2800" dirty="0">
                <a:solidFill>
                  <a:schemeClr val="tx1"/>
                </a:solidFill>
                <a:latin typeface="+mn-lt"/>
                <a:ea typeface="+mn-ea"/>
                <a:cs typeface="+mn-cs"/>
              </a:rPr>
              <a:t>нарушение общественного </a:t>
            </a:r>
            <a:r>
              <a:rPr lang="ru-RU" sz="2800" dirty="0" smtClean="0">
                <a:solidFill>
                  <a:schemeClr val="tx1"/>
                </a:solidFill>
                <a:latin typeface="+mn-lt"/>
                <a:ea typeface="+mn-ea"/>
                <a:cs typeface="+mn-cs"/>
              </a:rPr>
              <a:t>порядка, </a:t>
            </a:r>
            <a:r>
              <a:rPr lang="ru-RU" sz="2800" dirty="0">
                <a:solidFill>
                  <a:schemeClr val="tx1"/>
                </a:solidFill>
                <a:latin typeface="+mn-lt"/>
                <a:ea typeface="+mn-ea"/>
                <a:cs typeface="+mn-cs"/>
              </a:rPr>
              <a:t>выражающее явное неуважение к обществу, сопровождающееся нецензурной бранью в общественных местах, оскорбительным приставанием к </a:t>
            </a:r>
            <a:r>
              <a:rPr lang="ru-RU" sz="2800" dirty="0" smtClean="0">
                <a:solidFill>
                  <a:schemeClr val="tx1"/>
                </a:solidFill>
                <a:latin typeface="+mn-lt"/>
                <a:ea typeface="+mn-ea"/>
                <a:cs typeface="+mn-cs"/>
              </a:rPr>
              <a:t>гражданам, уничтожением </a:t>
            </a:r>
            <a:r>
              <a:rPr lang="ru-RU" sz="2800" dirty="0">
                <a:solidFill>
                  <a:schemeClr val="tx1"/>
                </a:solidFill>
                <a:latin typeface="+mn-lt"/>
                <a:ea typeface="+mn-ea"/>
                <a:cs typeface="+mn-cs"/>
              </a:rPr>
              <a:t>или повреждением чужого имущества – предусматривает наложение административного штрафа в размере от 500 до 1000 рублей </a:t>
            </a:r>
          </a:p>
          <a:p>
            <a:pPr>
              <a:buFontTx/>
              <a:buNone/>
            </a:pPr>
            <a:endParaRPr lang="ru-RU" sz="2000" dirty="0"/>
          </a:p>
        </p:txBody>
      </p:sp>
      <p:sp>
        <p:nvSpPr>
          <p:cNvPr id="15365" name="WordArt 5"/>
          <p:cNvSpPr>
            <a:spLocks noChangeArrowheads="1" noChangeShapeType="1" noTextEdit="1"/>
          </p:cNvSpPr>
          <p:nvPr/>
        </p:nvSpPr>
        <p:spPr bwMode="auto">
          <a:xfrm>
            <a:off x="2143107" y="404813"/>
            <a:ext cx="5308617" cy="666733"/>
          </a:xfrm>
          <a:prstGeom prst="rect">
            <a:avLst/>
          </a:prstGeom>
        </p:spPr>
        <p:txBody>
          <a:bodyPr wrap="none" fromWordArt="1">
            <a:prstTxWarp prst="textPlain">
              <a:avLst>
                <a:gd name="adj" fmla="val 50000"/>
              </a:avLst>
            </a:prstTxWarp>
          </a:bodyPr>
          <a:lstStyle/>
          <a:p>
            <a:pPr algn="ctr"/>
            <a:r>
              <a:rPr lang="ru-RU" sz="3600" kern="10" dirty="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ч</a:t>
            </a:r>
            <a:r>
              <a:rPr lang="ru-RU" sz="3600" kern="10" dirty="0" smtClean="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.1 ст.20.1   </a:t>
            </a:r>
            <a:r>
              <a:rPr lang="ru-RU" sz="3600" kern="10" dirty="0" err="1" smtClean="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КоАП</a:t>
            </a:r>
            <a:r>
              <a:rPr lang="ru-RU" sz="3600" kern="10" dirty="0" smtClean="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 РФ </a:t>
            </a:r>
            <a:endParaRPr lang="ru-RU" sz="3600" kern="10" dirty="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57200" y="1142984"/>
            <a:ext cx="8229600" cy="4983179"/>
          </a:xfrm>
        </p:spPr>
        <p:txBody>
          <a:bodyPr/>
          <a:lstStyle/>
          <a:p>
            <a:pPr>
              <a:buFontTx/>
              <a:buNone/>
            </a:pPr>
            <a:r>
              <a:rPr lang="ru-RU" sz="4400" dirty="0">
                <a:solidFill>
                  <a:schemeClr val="tx1"/>
                </a:solidFill>
                <a:latin typeface="+mn-lt"/>
                <a:ea typeface="+mn-ea"/>
                <a:cs typeface="+mn-cs"/>
              </a:rPr>
              <a:t> мелкое </a:t>
            </a:r>
            <a:r>
              <a:rPr lang="ru-RU" sz="4400" dirty="0" smtClean="0">
                <a:solidFill>
                  <a:schemeClr val="tx1"/>
                </a:solidFill>
                <a:latin typeface="+mn-lt"/>
                <a:ea typeface="+mn-ea"/>
                <a:cs typeface="+mn-cs"/>
              </a:rPr>
              <a:t>хищение</a:t>
            </a:r>
          </a:p>
          <a:p>
            <a:pPr>
              <a:buFontTx/>
              <a:buNone/>
            </a:pPr>
            <a:r>
              <a:rPr lang="ru-RU" sz="2400" dirty="0">
                <a:solidFill>
                  <a:schemeClr val="tx1"/>
                </a:solidFill>
                <a:latin typeface="+mn-lt"/>
                <a:ea typeface="+mn-ea"/>
                <a:cs typeface="+mn-cs"/>
              </a:rPr>
              <a:t>хищение чужого имущества путем кражи, </a:t>
            </a:r>
            <a:r>
              <a:rPr lang="ru-RU" sz="2400" dirty="0" smtClean="0">
                <a:solidFill>
                  <a:schemeClr val="tx1"/>
                </a:solidFill>
                <a:latin typeface="+mn-lt"/>
                <a:ea typeface="+mn-ea"/>
                <a:cs typeface="+mn-cs"/>
              </a:rPr>
              <a:t>мошенничества, </a:t>
            </a:r>
            <a:r>
              <a:rPr lang="ru-RU" sz="2400" dirty="0">
                <a:solidFill>
                  <a:schemeClr val="tx1"/>
                </a:solidFill>
                <a:latin typeface="+mn-lt"/>
                <a:ea typeface="+mn-ea"/>
                <a:cs typeface="+mn-cs"/>
              </a:rPr>
              <a:t>при отсутствии признаков преступления, предусмотренных УК РФ, в случае если сумма похищенного имущества не превышает 1000 рублей – влечет наложение административного штрафа в размере до пятикратной стоимости похищенного имущества, но не менее 1000 рублей</a:t>
            </a:r>
            <a:endParaRPr lang="ru-RU" sz="2400" dirty="0"/>
          </a:p>
        </p:txBody>
      </p:sp>
      <p:pic>
        <p:nvPicPr>
          <p:cNvPr id="16388" name="Picture 4"/>
          <p:cNvPicPr>
            <a:picLocks noChangeAspect="1" noChangeArrowheads="1"/>
          </p:cNvPicPr>
          <p:nvPr/>
        </p:nvPicPr>
        <p:blipFill>
          <a:blip r:embed="rId2"/>
          <a:srcRect/>
          <a:stretch>
            <a:fillRect/>
          </a:stretch>
        </p:blipFill>
        <p:spPr bwMode="auto">
          <a:xfrm>
            <a:off x="4572000" y="4572008"/>
            <a:ext cx="2908300" cy="1946275"/>
          </a:xfrm>
          <a:prstGeom prst="rect">
            <a:avLst/>
          </a:prstGeom>
          <a:noFill/>
          <a:ln w="9525">
            <a:noFill/>
            <a:miter lim="800000"/>
            <a:headEnd/>
            <a:tailEnd/>
          </a:ln>
          <a:effectLst/>
        </p:spPr>
      </p:pic>
      <p:sp>
        <p:nvSpPr>
          <p:cNvPr id="16390" name="WordArt 6"/>
          <p:cNvSpPr>
            <a:spLocks noChangeArrowheads="1" noChangeShapeType="1" noTextEdit="1"/>
          </p:cNvSpPr>
          <p:nvPr/>
        </p:nvSpPr>
        <p:spPr bwMode="auto">
          <a:xfrm>
            <a:off x="2143107" y="404813"/>
            <a:ext cx="5308617" cy="595295"/>
          </a:xfrm>
          <a:prstGeom prst="rect">
            <a:avLst/>
          </a:prstGeom>
        </p:spPr>
        <p:txBody>
          <a:bodyPr wrap="none" fromWordArt="1">
            <a:prstTxWarp prst="textPlain">
              <a:avLst>
                <a:gd name="adj" fmla="val 50000"/>
              </a:avLst>
            </a:prstTxWarp>
          </a:bodyPr>
          <a:lstStyle/>
          <a:p>
            <a:pPr algn="ctr"/>
            <a:r>
              <a:rPr lang="ru-RU" sz="3600" kern="10" dirty="0" smtClean="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Статья 7.27   </a:t>
            </a:r>
            <a:r>
              <a:rPr lang="ru-RU" sz="3600" kern="10" dirty="0" err="1" smtClean="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КоАП</a:t>
            </a:r>
            <a:r>
              <a:rPr lang="ru-RU" sz="3600" kern="10" dirty="0" smtClean="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 </a:t>
            </a:r>
            <a:r>
              <a:rPr lang="ru-RU" sz="3600" kern="10" dirty="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РФ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p:txBody>
          <a:bodyPr/>
          <a:lstStyle/>
          <a:p>
            <a:pPr>
              <a:buFontTx/>
              <a:buNone/>
            </a:pPr>
            <a:r>
              <a:rPr lang="ru-RU" b="1"/>
              <a:t>   </a:t>
            </a:r>
          </a:p>
          <a:p>
            <a:pPr>
              <a:buFontTx/>
              <a:buNone/>
            </a:pPr>
            <a:r>
              <a:rPr lang="ru-RU" b="1"/>
              <a:t>      Из всех нарушений законности, допускаемых несовершеннолетними, наиболее опасными являются уголовные преступления.</a:t>
            </a:r>
          </a:p>
        </p:txBody>
      </p:sp>
      <p:pic>
        <p:nvPicPr>
          <p:cNvPr id="17412" name="Picture 4"/>
          <p:cNvPicPr>
            <a:picLocks noChangeAspect="1" noChangeArrowheads="1"/>
          </p:cNvPicPr>
          <p:nvPr/>
        </p:nvPicPr>
        <p:blipFill>
          <a:blip r:embed="rId2"/>
          <a:srcRect/>
          <a:stretch>
            <a:fillRect/>
          </a:stretch>
        </p:blipFill>
        <p:spPr bwMode="auto">
          <a:xfrm rot="985870">
            <a:off x="6227763" y="4221163"/>
            <a:ext cx="1819275" cy="2016125"/>
          </a:xfrm>
          <a:prstGeom prst="rect">
            <a:avLst/>
          </a:prstGeom>
          <a:noFill/>
          <a:ln w="9525">
            <a:noFill/>
            <a:miter lim="800000"/>
            <a:headEnd/>
            <a:tailEnd/>
          </a:ln>
          <a:effectLst/>
        </p:spPr>
      </p:pic>
      <p:sp>
        <p:nvSpPr>
          <p:cNvPr id="17414" name="WordArt 6"/>
          <p:cNvSpPr>
            <a:spLocks noChangeArrowheads="1" noChangeShapeType="1" noTextEdit="1"/>
          </p:cNvSpPr>
          <p:nvPr/>
        </p:nvSpPr>
        <p:spPr bwMode="auto">
          <a:xfrm>
            <a:off x="1187450" y="404813"/>
            <a:ext cx="6264275" cy="1152525"/>
          </a:xfrm>
          <a:prstGeom prst="rect">
            <a:avLst/>
          </a:prstGeom>
        </p:spPr>
        <p:txBody>
          <a:bodyPr wrap="none" fromWordArt="1">
            <a:prstTxWarp prst="textPlain">
              <a:avLst>
                <a:gd name="adj" fmla="val 50000"/>
              </a:avLst>
            </a:prstTxWarp>
          </a:bodyPr>
          <a:lstStyle/>
          <a:p>
            <a:pPr algn="ctr"/>
            <a:r>
              <a:rPr lang="ru-RU" sz="3600" kern="1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Уголовная ответственность</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457200" y="333375"/>
            <a:ext cx="8229600" cy="5792788"/>
          </a:xfrm>
        </p:spPr>
        <p:txBody>
          <a:bodyPr/>
          <a:lstStyle/>
          <a:p>
            <a:pPr>
              <a:lnSpc>
                <a:spcPct val="80000"/>
              </a:lnSpc>
              <a:buFontTx/>
              <a:buNone/>
            </a:pPr>
            <a:r>
              <a:rPr lang="ru-RU" sz="2800"/>
              <a:t>         Говоря  о структуре и динамике преступности среди несовершеннолетних, необходимо отметить, что за последние пять лет в значительной мере увеличилось число правонарушений, совершённых несовершеннолетними: если несколько лет назад коэффициент преступности несовершеннолетних составил 6% к общему числу совершённых в стране преступлений, то в настоящее время он составляет 12%.</a:t>
            </a:r>
          </a:p>
          <a:p>
            <a:pPr>
              <a:lnSpc>
                <a:spcPct val="80000"/>
              </a:lnSpc>
              <a:buFontTx/>
              <a:buNone/>
            </a:pPr>
            <a:r>
              <a:rPr lang="ru-RU" sz="2800"/>
              <a:t>         При этом совершается большое количество тяжких преступлений: умышленные убийства, бандитские налёты, разбойные нападения и грабежи. Около 80% всех преступлений совершено несовершеннолетними группами.</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539750" y="981075"/>
            <a:ext cx="8229600" cy="4525963"/>
          </a:xfrm>
        </p:spPr>
        <p:txBody>
          <a:bodyPr/>
          <a:lstStyle/>
          <a:p>
            <a:pPr>
              <a:buFontTx/>
              <a:buNone/>
            </a:pPr>
            <a:r>
              <a:rPr lang="ru-RU" dirty="0"/>
              <a:t>      </a:t>
            </a:r>
          </a:p>
          <a:p>
            <a:pPr>
              <a:buFontTx/>
              <a:buNone/>
            </a:pPr>
            <a:r>
              <a:rPr lang="ru-RU" dirty="0"/>
              <a:t>     Возраст, с которого наступает уголовная ответственность </a:t>
            </a:r>
            <a:r>
              <a:rPr lang="ru-RU" dirty="0" smtClean="0"/>
              <a:t>- 16 </a:t>
            </a:r>
            <a:r>
              <a:rPr lang="ru-RU" dirty="0"/>
              <a:t>лет за любые преступления. </a:t>
            </a:r>
            <a:r>
              <a:rPr lang="ru-RU" b="1" dirty="0">
                <a:solidFill>
                  <a:srgbClr val="FF0000"/>
                </a:solidFill>
              </a:rPr>
              <a:t>За </a:t>
            </a:r>
            <a:r>
              <a:rPr lang="ru-RU" b="1" dirty="0" smtClean="0">
                <a:solidFill>
                  <a:srgbClr val="FF0000"/>
                </a:solidFill>
              </a:rPr>
              <a:t>отдельные  </a:t>
            </a:r>
            <a:r>
              <a:rPr lang="ru-RU" b="1" dirty="0">
                <a:solidFill>
                  <a:srgbClr val="FF0000"/>
                </a:solidFill>
              </a:rPr>
              <a:t>преступления</a:t>
            </a:r>
            <a:r>
              <a:rPr lang="ru-RU" b="1" dirty="0"/>
              <a:t> - с 14 лет</a:t>
            </a:r>
            <a:r>
              <a:rPr lang="ru-RU" dirty="0"/>
              <a:t> (их список </a:t>
            </a:r>
            <a:r>
              <a:rPr lang="ru-RU" dirty="0" smtClean="0"/>
              <a:t>содержится в ч.2 ст. 20 УК РФ).</a:t>
            </a:r>
            <a:endParaRPr lang="ru-RU" dirty="0"/>
          </a:p>
        </p:txBody>
      </p:sp>
      <p:pic>
        <p:nvPicPr>
          <p:cNvPr id="19460" name="Picture 4"/>
          <p:cNvPicPr>
            <a:picLocks noChangeAspect="1" noChangeArrowheads="1"/>
          </p:cNvPicPr>
          <p:nvPr/>
        </p:nvPicPr>
        <p:blipFill>
          <a:blip r:embed="rId2"/>
          <a:srcRect/>
          <a:stretch>
            <a:fillRect/>
          </a:stretch>
        </p:blipFill>
        <p:spPr bwMode="auto">
          <a:xfrm>
            <a:off x="7127875" y="3571876"/>
            <a:ext cx="2016125" cy="3068637"/>
          </a:xfrm>
          <a:prstGeom prst="rect">
            <a:avLst/>
          </a:prstGeom>
          <a:noFill/>
          <a:ln w="9525">
            <a:noFill/>
            <a:miter lim="800000"/>
            <a:headEnd/>
            <a:tailEnd/>
          </a:ln>
          <a:effectLst/>
        </p:spPr>
      </p:pic>
      <p:sp>
        <p:nvSpPr>
          <p:cNvPr id="19461" name="WordArt 5"/>
          <p:cNvSpPr>
            <a:spLocks noChangeArrowheads="1" noChangeShapeType="1" noTextEdit="1"/>
          </p:cNvSpPr>
          <p:nvPr/>
        </p:nvSpPr>
        <p:spPr bwMode="auto">
          <a:xfrm>
            <a:off x="684213" y="765175"/>
            <a:ext cx="5111750" cy="503238"/>
          </a:xfrm>
          <a:prstGeom prst="rect">
            <a:avLst/>
          </a:prstGeom>
        </p:spPr>
        <p:txBody>
          <a:bodyPr wrap="none" fromWordArt="1">
            <a:prstTxWarp prst="textPlain">
              <a:avLst>
                <a:gd name="adj" fmla="val 50000"/>
              </a:avLst>
            </a:prstTxWarp>
          </a:bodyPr>
          <a:lstStyle/>
          <a:p>
            <a:pPr algn="ctr"/>
            <a:r>
              <a:rPr lang="ru-RU" sz="3600" kern="1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Статья 20   УК РФ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457200" y="1268413"/>
            <a:ext cx="5770563" cy="4857750"/>
          </a:xfrm>
        </p:spPr>
        <p:txBody>
          <a:bodyPr/>
          <a:lstStyle/>
          <a:p>
            <a:pPr>
              <a:lnSpc>
                <a:spcPct val="80000"/>
              </a:lnSpc>
            </a:pPr>
            <a:endParaRPr lang="ru-RU" sz="2000" b="1" dirty="0"/>
          </a:p>
          <a:p>
            <a:pPr>
              <a:lnSpc>
                <a:spcPct val="80000"/>
              </a:lnSpc>
              <a:buFontTx/>
              <a:buNone/>
            </a:pPr>
            <a:r>
              <a:rPr lang="ru-RU" sz="2000" dirty="0"/>
              <a:t>            Кража, то есть тайное хищение чужого имущества. </a:t>
            </a:r>
          </a:p>
          <a:p>
            <a:pPr>
              <a:lnSpc>
                <a:spcPct val="80000"/>
              </a:lnSpc>
              <a:buFontTx/>
              <a:buNone/>
            </a:pPr>
            <a:r>
              <a:rPr lang="ru-RU" sz="2000" dirty="0"/>
              <a:t>         </a:t>
            </a:r>
            <a:r>
              <a:rPr lang="ru-RU" sz="2000" dirty="0">
                <a:latin typeface="Tahoma"/>
              </a:rPr>
              <a:t>наказывается штрафом в размере до восьмидесяти тысяч рублей или в размере заработной платы или иного дохода осужденного за период до шести месяцев, либо обязательными </a:t>
            </a:r>
            <a:r>
              <a:rPr lang="ru-RU" sz="2000" dirty="0" err="1" smtClean="0">
                <a:latin typeface="Tahoma"/>
              </a:rPr>
              <a:t>работами</a:t>
            </a:r>
            <a:r>
              <a:rPr lang="ru-RU" sz="2000" dirty="0" err="1"/>
              <a:t>на</a:t>
            </a:r>
            <a:r>
              <a:rPr lang="ru-RU" sz="2000" dirty="0"/>
              <a:t> срок до трехсот шестидесяти часов, либо исправительными работами на срок до одного года, либо ограничением свободы на срок до двух лет, либо принудительными работами на срок до двух лет, либо арестом на срок до четырех месяцев, либо лишением свободы на срок до двух </a:t>
            </a:r>
            <a:r>
              <a:rPr lang="ru-RU" sz="2000" dirty="0" smtClean="0"/>
              <a:t>лет</a:t>
            </a:r>
            <a:r>
              <a:rPr lang="ru-RU" sz="2400" dirty="0"/>
              <a:t/>
            </a:r>
            <a:br>
              <a:rPr lang="ru-RU" sz="2400" dirty="0"/>
            </a:br>
            <a:endParaRPr lang="ru-RU" sz="2400" b="1" dirty="0"/>
          </a:p>
        </p:txBody>
      </p:sp>
      <p:pic>
        <p:nvPicPr>
          <p:cNvPr id="20484" name="Picture 4"/>
          <p:cNvPicPr>
            <a:picLocks noChangeAspect="1" noChangeArrowheads="1"/>
          </p:cNvPicPr>
          <p:nvPr/>
        </p:nvPicPr>
        <p:blipFill>
          <a:blip r:embed="rId2"/>
          <a:srcRect/>
          <a:stretch>
            <a:fillRect/>
          </a:stretch>
        </p:blipFill>
        <p:spPr bwMode="auto">
          <a:xfrm>
            <a:off x="6300788" y="2565400"/>
            <a:ext cx="2616200" cy="2663825"/>
          </a:xfrm>
          <a:prstGeom prst="rect">
            <a:avLst/>
          </a:prstGeom>
          <a:noFill/>
          <a:ln w="9525">
            <a:noFill/>
            <a:miter lim="800000"/>
            <a:headEnd/>
            <a:tailEnd/>
          </a:ln>
          <a:effectLst/>
        </p:spPr>
      </p:pic>
      <p:sp>
        <p:nvSpPr>
          <p:cNvPr id="20485" name="WordArt 5"/>
          <p:cNvSpPr>
            <a:spLocks noChangeArrowheads="1" noChangeShapeType="1" noTextEdit="1"/>
          </p:cNvSpPr>
          <p:nvPr/>
        </p:nvSpPr>
        <p:spPr bwMode="auto">
          <a:xfrm>
            <a:off x="971550" y="549275"/>
            <a:ext cx="4897438" cy="576263"/>
          </a:xfrm>
          <a:prstGeom prst="rect">
            <a:avLst/>
          </a:prstGeom>
        </p:spPr>
        <p:txBody>
          <a:bodyPr wrap="none" fromWordArt="1">
            <a:prstTxWarp prst="textPlain">
              <a:avLst>
                <a:gd name="adj" fmla="val 50000"/>
              </a:avLst>
            </a:prstTxWarp>
          </a:bodyPr>
          <a:lstStyle/>
          <a:p>
            <a:pPr algn="ctr"/>
            <a:r>
              <a:rPr lang="ru-RU" sz="3600" kern="1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Статья 158.  Кража</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57200" y="1600200"/>
            <a:ext cx="8362950" cy="4525963"/>
          </a:xfrm>
        </p:spPr>
        <p:txBody>
          <a:bodyPr/>
          <a:lstStyle/>
          <a:p>
            <a:pPr>
              <a:buFontTx/>
              <a:buNone/>
            </a:pPr>
            <a:r>
              <a:rPr lang="ru-RU" dirty="0"/>
              <a:t>   Любой человек, начиная с самых юных лет, сталкивается с ситуациями, когда необходимо знать свои права и обязанности. По мере взросления подростки не знают, как поступить, как защитить свои права. Что делать, с кем посоветоваться, куда идти за помощью?</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p:txBody>
          <a:bodyPr/>
          <a:lstStyle/>
          <a:p>
            <a:pPr>
              <a:buFontTx/>
              <a:buNone/>
            </a:pPr>
            <a:r>
              <a:rPr lang="ru-RU" sz="2800" dirty="0"/>
              <a:t>           </a:t>
            </a:r>
            <a:r>
              <a:rPr lang="ru-RU" sz="2800" dirty="0" smtClean="0"/>
              <a:t>Нападение с целю хищения чужого имущества, сопряженное с применением насилия или угрозой его применения, </a:t>
            </a:r>
            <a:r>
              <a:rPr lang="ru-RU" sz="2800" dirty="0" smtClean="0"/>
              <a:t>-</a:t>
            </a:r>
            <a:r>
              <a:rPr lang="ru-RU" sz="2800" dirty="0"/>
              <a:t>наказывается принудительными работами на срок до пяти лет либо лишением свободы на срок до восьми лет со штрафом в размере до пятисот тысяч рублей или в размере заработной платы или иного дохода осужденного за период до трех лет или без такового.</a:t>
            </a:r>
            <a:r>
              <a:rPr lang="ru-RU" sz="2800" dirty="0"/>
              <a:t/>
            </a:r>
            <a:br>
              <a:rPr lang="ru-RU" sz="2800" dirty="0"/>
            </a:br>
            <a:r>
              <a:rPr lang="ru-RU" sz="2800" dirty="0"/>
              <a:t/>
            </a:r>
            <a:br>
              <a:rPr lang="ru-RU" sz="2800" dirty="0"/>
            </a:br>
            <a:endParaRPr lang="ru-RU" sz="2800" dirty="0"/>
          </a:p>
        </p:txBody>
      </p:sp>
      <p:sp>
        <p:nvSpPr>
          <p:cNvPr id="21508" name="WordArt 4"/>
          <p:cNvSpPr>
            <a:spLocks noChangeArrowheads="1" noChangeShapeType="1" noTextEdit="1"/>
          </p:cNvSpPr>
          <p:nvPr/>
        </p:nvSpPr>
        <p:spPr bwMode="auto">
          <a:xfrm>
            <a:off x="611188" y="549275"/>
            <a:ext cx="5761037" cy="503238"/>
          </a:xfrm>
          <a:prstGeom prst="rect">
            <a:avLst/>
          </a:prstGeom>
        </p:spPr>
        <p:txBody>
          <a:bodyPr wrap="none" fromWordArt="1">
            <a:prstTxWarp prst="textPlain">
              <a:avLst>
                <a:gd name="adj" fmla="val 50000"/>
              </a:avLst>
            </a:prstTxWarp>
          </a:bodyPr>
          <a:lstStyle/>
          <a:p>
            <a:pPr algn="ctr"/>
            <a:r>
              <a:rPr lang="ru-RU" sz="3600" kern="10" dirty="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Статья </a:t>
            </a:r>
            <a:r>
              <a:rPr lang="ru-RU" sz="3600" kern="10" dirty="0" smtClean="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162. Разбой</a:t>
            </a:r>
            <a:endParaRPr lang="ru-RU" sz="3600" kern="10" dirty="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p:txBody>
          <a:bodyPr/>
          <a:lstStyle/>
          <a:p>
            <a:pPr>
              <a:buFontTx/>
              <a:buNone/>
            </a:pPr>
            <a:r>
              <a:rPr lang="ru-RU" sz="2000" dirty="0"/>
              <a:t>          Вымогательство, то есть требование передачи чужого имущества или права на имущество под угрозой применения насилия</a:t>
            </a:r>
            <a:r>
              <a:rPr lang="ru-RU" sz="2000" dirty="0" smtClean="0"/>
              <a:t>.</a:t>
            </a:r>
          </a:p>
          <a:p>
            <a:pPr marL="0" indent="-450000" algn="just">
              <a:buFontTx/>
              <a:buNone/>
            </a:pPr>
            <a:r>
              <a:rPr lang="ru-RU" sz="2000" dirty="0" smtClean="0"/>
              <a:t>         Наказывается </a:t>
            </a:r>
            <a:r>
              <a:rPr lang="ru-RU" sz="2000" dirty="0"/>
              <a:t>ограничением свободы на срок до четырех лет, либо принудительными работами на срок до четырех лет с ограничением свободы на срок до двух лет или без такового, либо арестом на срок до шести месяцев, либо лишением свободы на срок до четырех лет со штрафом в размере до восьмидесяти тысяч рублей или в размере заработной платы или иного дохода осужденного за период до шести месяцев либо без такового</a:t>
            </a:r>
            <a:r>
              <a:rPr lang="ru-RU" sz="2000" dirty="0" smtClean="0"/>
              <a:t>.</a:t>
            </a:r>
          </a:p>
          <a:p>
            <a:pPr algn="just">
              <a:buFontTx/>
              <a:buNone/>
            </a:pPr>
            <a:r>
              <a:rPr lang="ru-RU" sz="2800" dirty="0"/>
              <a:t/>
            </a:r>
            <a:br>
              <a:rPr lang="ru-RU" sz="2800" dirty="0"/>
            </a:br>
            <a:endParaRPr lang="ru-RU" sz="2800" dirty="0"/>
          </a:p>
        </p:txBody>
      </p:sp>
      <p:sp>
        <p:nvSpPr>
          <p:cNvPr id="22532" name="WordArt 4"/>
          <p:cNvSpPr>
            <a:spLocks noChangeArrowheads="1" noChangeShapeType="1" noTextEdit="1"/>
          </p:cNvSpPr>
          <p:nvPr/>
        </p:nvSpPr>
        <p:spPr bwMode="auto">
          <a:xfrm>
            <a:off x="827088" y="476250"/>
            <a:ext cx="5976937" cy="549275"/>
          </a:xfrm>
          <a:prstGeom prst="rect">
            <a:avLst/>
          </a:prstGeom>
        </p:spPr>
        <p:txBody>
          <a:bodyPr wrap="none" fromWordArt="1">
            <a:prstTxWarp prst="textPlain">
              <a:avLst>
                <a:gd name="adj" fmla="val 50000"/>
              </a:avLst>
            </a:prstTxWarp>
          </a:bodyPr>
          <a:lstStyle/>
          <a:p>
            <a:pPr algn="ctr"/>
            <a:r>
              <a:rPr lang="ru-RU" sz="3600" kern="10" dirty="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Статья 163.   Вымогательство</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8313" y="549275"/>
            <a:ext cx="8229600" cy="1143000"/>
          </a:xfrm>
        </p:spPr>
        <p:txBody>
          <a:bodyPr/>
          <a:lstStyle/>
          <a:p>
            <a:r>
              <a:rPr lang="ru-RU" sz="3200" b="1" dirty="0"/>
              <a:t>Статья 167. УМЫШЛЕННОЕ УНИЧТОЖЕНИЕ ИЛИ ПОВРЕЖДЕНИЕ              ЧУЖОГО ИМУЩЕСТВА (</a:t>
            </a:r>
            <a:r>
              <a:rPr lang="ru-RU" sz="3200" b="1" dirty="0" smtClean="0"/>
              <a:t>вандализм</a:t>
            </a:r>
            <a:r>
              <a:rPr lang="ru-RU" sz="3200" b="1" dirty="0"/>
              <a:t>)</a:t>
            </a:r>
            <a:br>
              <a:rPr lang="ru-RU" sz="3200" b="1" dirty="0"/>
            </a:br>
            <a:endParaRPr lang="ru-RU" sz="3200" b="1" dirty="0"/>
          </a:p>
        </p:txBody>
      </p:sp>
      <p:sp>
        <p:nvSpPr>
          <p:cNvPr id="23555" name="Rectangle 3"/>
          <p:cNvSpPr>
            <a:spLocks noGrp="1" noChangeArrowheads="1"/>
          </p:cNvSpPr>
          <p:nvPr>
            <p:ph type="body" idx="1"/>
          </p:nvPr>
        </p:nvSpPr>
        <p:spPr>
          <a:xfrm>
            <a:off x="468313" y="2060575"/>
            <a:ext cx="8229600" cy="4525963"/>
          </a:xfrm>
        </p:spPr>
        <p:txBody>
          <a:bodyPr/>
          <a:lstStyle/>
          <a:p>
            <a:pPr>
              <a:buFontTx/>
              <a:buNone/>
            </a:pPr>
            <a:r>
              <a:rPr lang="ru-RU" dirty="0"/>
              <a:t>      Наказываются штрафом в размере до </a:t>
            </a:r>
            <a:r>
              <a:rPr lang="ru-RU" dirty="0" smtClean="0"/>
              <a:t>40 </a:t>
            </a:r>
            <a:r>
              <a:rPr lang="ru-RU" dirty="0"/>
              <a:t>тысяч рублей, либо обязательными работами на срок </a:t>
            </a:r>
            <a:r>
              <a:rPr lang="ru-RU" dirty="0" smtClean="0"/>
              <a:t>до 360 часов</a:t>
            </a:r>
            <a:r>
              <a:rPr lang="ru-RU" dirty="0"/>
              <a:t>, либо исправительными работами на срок до 1</a:t>
            </a:r>
            <a:r>
              <a:rPr lang="ru-RU" dirty="0" smtClean="0"/>
              <a:t> </a:t>
            </a:r>
            <a:r>
              <a:rPr lang="ru-RU" dirty="0"/>
              <a:t>года, либо арестом на срок до </a:t>
            </a:r>
            <a:r>
              <a:rPr lang="ru-RU" dirty="0" smtClean="0"/>
              <a:t>3-х </a:t>
            </a:r>
            <a:r>
              <a:rPr lang="ru-RU" dirty="0"/>
              <a:t>месяцев, либо лишением свободы на срок до </a:t>
            </a:r>
            <a:r>
              <a:rPr lang="ru-RU" dirty="0" smtClean="0"/>
              <a:t>2-х лет </a:t>
            </a:r>
            <a:r>
              <a:rPr lang="ru-RU" dirty="0"/>
              <a:t>(в зависимости от степени)</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0"/>
            <a:ext cx="8186766" cy="1203348"/>
          </a:xfrm>
        </p:spPr>
        <p:txBody>
          <a:bodyPr/>
          <a:lstStyle/>
          <a:p>
            <a:r>
              <a:rPr lang="ru-RU" kern="10" dirty="0" smtClean="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cs typeface="Arial"/>
              </a:rPr>
              <a:t>Статья 105.   Убийство</a:t>
            </a:r>
            <a:endParaRPr lang="ru-RU" kern="10" dirty="0">
              <a:ln w="12700">
                <a:solidFill>
                  <a:srgbClr val="FF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cs typeface="Arial"/>
            </a:endParaRPr>
          </a:p>
        </p:txBody>
      </p:sp>
      <p:sp>
        <p:nvSpPr>
          <p:cNvPr id="3" name="Содержимое 2"/>
          <p:cNvSpPr>
            <a:spLocks noGrp="1"/>
          </p:cNvSpPr>
          <p:nvPr>
            <p:ph idx="1"/>
          </p:nvPr>
        </p:nvSpPr>
        <p:spPr>
          <a:xfrm>
            <a:off x="0" y="857232"/>
            <a:ext cx="8686800" cy="5643602"/>
          </a:xfrm>
        </p:spPr>
        <p:txBody>
          <a:bodyPr/>
          <a:lstStyle/>
          <a:p>
            <a:r>
              <a:rPr lang="ru-RU" dirty="0" smtClean="0"/>
              <a:t>Убийство – умышленное причинение смерти другому человеку. Наказывается сроком лишения свободы от 6 до 15 лет с ограничением свободы на срок до 2-х лет.</a:t>
            </a:r>
          </a:p>
          <a:p>
            <a:r>
              <a:rPr lang="ru-RU" dirty="0" smtClean="0">
                <a:solidFill>
                  <a:srgbClr val="FF0000"/>
                </a:solidFill>
              </a:rPr>
              <a:t>Статья 111. Умышленное причинение тяжкого вреда здоровью</a:t>
            </a:r>
            <a:r>
              <a:rPr lang="ru-RU" dirty="0" smtClean="0"/>
              <a:t>, опасного для жизни человека, повлекшего за собой потерю зрения, речи, слуха или утрату органом его функций, наказывается </a:t>
            </a:r>
            <a:r>
              <a:rPr lang="ru-RU" smtClean="0"/>
              <a:t>лишением свободы </a:t>
            </a:r>
            <a:r>
              <a:rPr lang="ru-RU" dirty="0" smtClean="0"/>
              <a:t>на срок до 8-ми лет.</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8686800" cy="6126163"/>
          </a:xfrm>
        </p:spPr>
        <p:txBody>
          <a:bodyPr/>
          <a:lstStyle/>
          <a:p>
            <a:r>
              <a:rPr lang="ru-RU" dirty="0"/>
              <a:t>В</a:t>
            </a:r>
            <a:r>
              <a:rPr lang="ru-RU" dirty="0" smtClean="0">
                <a:solidFill>
                  <a:schemeClr val="tx1"/>
                </a:solidFill>
                <a:latin typeface="+mn-lt"/>
                <a:ea typeface="+mn-ea"/>
                <a:cs typeface="+mn-cs"/>
              </a:rPr>
              <a:t> </a:t>
            </a:r>
            <a:r>
              <a:rPr lang="ru-RU" dirty="0">
                <a:solidFill>
                  <a:schemeClr val="tx1"/>
                </a:solidFill>
                <a:latin typeface="+mn-lt"/>
                <a:ea typeface="+mn-ea"/>
                <a:cs typeface="+mn-cs"/>
              </a:rPr>
              <a:t>соответствии со ст. 23.2. </a:t>
            </a:r>
            <a:r>
              <a:rPr lang="ru-RU" dirty="0" err="1">
                <a:solidFill>
                  <a:schemeClr val="tx1"/>
                </a:solidFill>
                <a:latin typeface="+mn-lt"/>
                <a:ea typeface="+mn-ea"/>
                <a:cs typeface="+mn-cs"/>
              </a:rPr>
              <a:t>КоАП</a:t>
            </a:r>
            <a:r>
              <a:rPr lang="ru-RU" dirty="0">
                <a:solidFill>
                  <a:schemeClr val="tx1"/>
                </a:solidFill>
                <a:latin typeface="+mn-lt"/>
                <a:ea typeface="+mn-ea"/>
                <a:cs typeface="+mn-cs"/>
              </a:rPr>
              <a:t> РФ дела об административных правонарушениях </a:t>
            </a:r>
            <a:r>
              <a:rPr lang="ru-RU" dirty="0" smtClean="0">
                <a:solidFill>
                  <a:schemeClr val="tx1"/>
                </a:solidFill>
                <a:latin typeface="+mn-lt"/>
                <a:ea typeface="+mn-ea"/>
                <a:cs typeface="+mn-cs"/>
              </a:rPr>
              <a:t> в случае  правонарушений несовершеннолетними рассматривают </a:t>
            </a:r>
            <a:r>
              <a:rPr lang="ru-RU" dirty="0">
                <a:solidFill>
                  <a:schemeClr val="tx1"/>
                </a:solidFill>
                <a:latin typeface="+mn-lt"/>
                <a:ea typeface="+mn-ea"/>
                <a:cs typeface="+mn-cs"/>
              </a:rPr>
              <a:t>районные (городские) комиссии по делам несовершеннолетних и защите их прав</a:t>
            </a:r>
            <a:r>
              <a:rPr lang="ru-RU" dirty="0" smtClean="0">
                <a:solidFill>
                  <a:schemeClr val="tx1"/>
                </a:solidFill>
                <a:latin typeface="+mn-lt"/>
                <a:ea typeface="+mn-ea"/>
                <a:cs typeface="+mn-cs"/>
              </a:rPr>
              <a:t>. </a:t>
            </a:r>
            <a:r>
              <a:rPr lang="ru-RU" dirty="0">
                <a:solidFill>
                  <a:schemeClr val="tx1"/>
                </a:solidFill>
                <a:latin typeface="+mn-lt"/>
                <a:ea typeface="+mn-ea"/>
                <a:cs typeface="+mn-cs"/>
              </a:rPr>
              <a:t> </a:t>
            </a:r>
            <a:r>
              <a:rPr lang="ru-RU" dirty="0" smtClean="0">
                <a:solidFill>
                  <a:schemeClr val="tx1"/>
                </a:solidFill>
                <a:latin typeface="+mn-lt"/>
                <a:ea typeface="+mn-ea"/>
                <a:cs typeface="+mn-cs"/>
              </a:rPr>
              <a:t>По </a:t>
            </a:r>
            <a:r>
              <a:rPr lang="ru-RU" dirty="0">
                <a:solidFill>
                  <a:schemeClr val="tx1"/>
                </a:solidFill>
                <a:latin typeface="+mn-lt"/>
                <a:ea typeface="+mn-ea"/>
                <a:cs typeface="+mn-cs"/>
              </a:rPr>
              <a:t>результатам рассмотрения </a:t>
            </a:r>
            <a:r>
              <a:rPr lang="ru-RU" dirty="0" smtClean="0">
                <a:solidFill>
                  <a:schemeClr val="tx1"/>
                </a:solidFill>
                <a:latin typeface="+mn-lt"/>
                <a:ea typeface="+mn-ea"/>
                <a:cs typeface="+mn-cs"/>
              </a:rPr>
              <a:t>несовершеннолетний </a:t>
            </a:r>
            <a:r>
              <a:rPr lang="ru-RU" dirty="0">
                <a:solidFill>
                  <a:schemeClr val="tx1"/>
                </a:solidFill>
                <a:latin typeface="+mn-lt"/>
                <a:ea typeface="+mn-ea"/>
                <a:cs typeface="+mn-cs"/>
              </a:rPr>
              <a:t>в большинстве случаев ставится на учет в подразделение по делам несовершеннолетних ОМВД </a:t>
            </a:r>
            <a:r>
              <a:rPr lang="ru-RU" dirty="0" smtClean="0">
                <a:solidFill>
                  <a:schemeClr val="tx1"/>
                </a:solidFill>
                <a:latin typeface="+mn-lt"/>
                <a:ea typeface="+mn-ea"/>
                <a:cs typeface="+mn-cs"/>
              </a:rPr>
              <a:t>России </a:t>
            </a:r>
            <a:r>
              <a:rPr lang="ru-RU" dirty="0"/>
              <a:t> </a:t>
            </a:r>
            <a:r>
              <a:rPr lang="ru-RU" dirty="0" smtClean="0"/>
              <a:t>и осуществляется </a:t>
            </a:r>
            <a:r>
              <a:rPr lang="ru-RU" dirty="0" smtClean="0">
                <a:solidFill>
                  <a:schemeClr val="tx1"/>
                </a:solidFill>
                <a:latin typeface="+mn-lt"/>
                <a:ea typeface="+mn-ea"/>
                <a:cs typeface="+mn-cs"/>
              </a:rPr>
              <a:t>постоянный </a:t>
            </a:r>
            <a:r>
              <a:rPr lang="ru-RU" dirty="0">
                <a:solidFill>
                  <a:schemeClr val="tx1"/>
                </a:solidFill>
                <a:latin typeface="+mn-lt"/>
                <a:ea typeface="+mn-ea"/>
                <a:cs typeface="+mn-cs"/>
              </a:rPr>
              <a:t>контроль за несовершеннолетним со стороны сотрудников </a:t>
            </a:r>
            <a:r>
              <a:rPr lang="ru-RU" dirty="0" smtClean="0">
                <a:solidFill>
                  <a:schemeClr val="tx1"/>
                </a:solidFill>
                <a:latin typeface="+mn-lt"/>
                <a:ea typeface="+mn-ea"/>
                <a:cs typeface="+mn-cs"/>
              </a:rPr>
              <a:t>ПДН.</a:t>
            </a:r>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214290"/>
            <a:ext cx="8186766" cy="5411807"/>
          </a:xfrm>
        </p:spPr>
        <p:txBody>
          <a:bodyPr/>
          <a:lstStyle/>
          <a:p>
            <a:pPr marL="0" indent="449263">
              <a:buNone/>
            </a:pPr>
            <a:r>
              <a:rPr lang="ru-RU" dirty="0" smtClean="0">
                <a:latin typeface="Times New Roman" pitchFamily="18" charset="0"/>
                <a:cs typeface="Times New Roman" pitchFamily="18" charset="0"/>
              </a:rPr>
              <a:t>Все административные и уголовные правонарушения хранятся в базе данных ИЦ УМВД. </a:t>
            </a:r>
          </a:p>
          <a:p>
            <a:pPr marL="0" indent="449263">
              <a:buNone/>
            </a:pPr>
            <a:r>
              <a:rPr lang="ru-RU" dirty="0" smtClean="0">
                <a:latin typeface="Times New Roman" pitchFamily="18" charset="0"/>
                <a:cs typeface="Times New Roman" pitchFamily="18" charset="0"/>
              </a:rPr>
              <a:t>При поступлении в высшие военные учебные заведения, на военную и </a:t>
            </a:r>
            <a:r>
              <a:rPr lang="ru-RU" dirty="0" err="1" smtClean="0">
                <a:latin typeface="Times New Roman" pitchFamily="18" charset="0"/>
                <a:cs typeface="Times New Roman" pitchFamily="18" charset="0"/>
              </a:rPr>
              <a:t>гос.службу</a:t>
            </a:r>
            <a:r>
              <a:rPr lang="ru-RU" dirty="0" smtClean="0">
                <a:latin typeface="Times New Roman" pitchFamily="18" charset="0"/>
                <a:cs typeface="Times New Roman" pitchFamily="18" charset="0"/>
              </a:rPr>
              <a:t>, на работу в крупные компании обязательным условием является проверка на наличие судимости.</a:t>
            </a:r>
          </a:p>
          <a:p>
            <a:pPr marL="0" indent="449263">
              <a:buNone/>
            </a:pPr>
            <a:r>
              <a:rPr lang="ru-RU" dirty="0" smtClean="0">
                <a:latin typeface="Times New Roman" pitchFamily="18" charset="0"/>
                <a:cs typeface="Times New Roman" pitchFamily="18" charset="0"/>
              </a:rPr>
              <a:t>В том числе, любое правонарушение фиксируется в БД и является </a:t>
            </a:r>
            <a:r>
              <a:rPr lang="ru-RU" dirty="0" err="1" smtClean="0">
                <a:latin typeface="Times New Roman" pitchFamily="18" charset="0"/>
                <a:cs typeface="Times New Roman" pitchFamily="18" charset="0"/>
              </a:rPr>
              <a:t>компроментирующим</a:t>
            </a:r>
            <a:r>
              <a:rPr lang="ru-RU" dirty="0" smtClean="0">
                <a:latin typeface="Times New Roman" pitchFamily="18" charset="0"/>
                <a:cs typeface="Times New Roman" pitchFamily="18" charset="0"/>
              </a:rPr>
              <a:t> материалом при дальнейшем трудоустройстве и поступлении в ВУЗ.</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a:r>
              <a:rPr lang="ru-RU" sz="4000" u="sng"/>
              <a:t>Каковы права?</a:t>
            </a:r>
          </a:p>
        </p:txBody>
      </p:sp>
      <p:sp>
        <p:nvSpPr>
          <p:cNvPr id="4099" name="Rectangle 3"/>
          <p:cNvSpPr>
            <a:spLocks noGrp="1" noChangeArrowheads="1"/>
          </p:cNvSpPr>
          <p:nvPr>
            <p:ph type="body" idx="1"/>
          </p:nvPr>
        </p:nvSpPr>
        <p:spPr>
          <a:xfrm>
            <a:off x="457200" y="1600200"/>
            <a:ext cx="8229600" cy="5257800"/>
          </a:xfrm>
        </p:spPr>
        <p:txBody>
          <a:bodyPr/>
          <a:lstStyle/>
          <a:p>
            <a:pPr marL="0" indent="0">
              <a:lnSpc>
                <a:spcPct val="80000"/>
              </a:lnSpc>
              <a:buFontTx/>
              <a:buNone/>
            </a:pPr>
            <a:r>
              <a:rPr lang="ru-RU" sz="2400" b="1" dirty="0"/>
              <a:t>- жить и воспитываться в семье</a:t>
            </a:r>
          </a:p>
          <a:p>
            <a:pPr marL="0" indent="0">
              <a:lnSpc>
                <a:spcPct val="80000"/>
              </a:lnSpc>
              <a:buFontTx/>
              <a:buChar char="-"/>
            </a:pPr>
            <a:r>
              <a:rPr lang="ru-RU" sz="2400" b="1" dirty="0"/>
              <a:t>знать, кто является его родителями;</a:t>
            </a:r>
            <a:br>
              <a:rPr lang="ru-RU" sz="2400" b="1" dirty="0"/>
            </a:br>
            <a:r>
              <a:rPr lang="ru-RU" sz="2400" b="1" dirty="0"/>
              <a:t>- на проживание совместно с ними и на заботу с их стороны;</a:t>
            </a:r>
            <a:br>
              <a:rPr lang="ru-RU" sz="2400" b="1" dirty="0"/>
            </a:br>
            <a:r>
              <a:rPr lang="ru-RU" sz="2400" b="1" dirty="0"/>
              <a:t>- на воспитание родителями, а при их отсутствии или лишении </a:t>
            </a:r>
            <a:r>
              <a:rPr lang="ru-RU" sz="2400" b="1" dirty="0" smtClean="0"/>
              <a:t>родительских </a:t>
            </a:r>
            <a:r>
              <a:rPr lang="ru-RU" sz="2400" b="1" dirty="0"/>
              <a:t>прав – на воспитание опекуном, попечителем или детским учреждением;</a:t>
            </a:r>
            <a:br>
              <a:rPr lang="ru-RU" sz="2400" b="1" dirty="0"/>
            </a:br>
            <a:endParaRPr lang="ru-RU" sz="2400" b="1" dirty="0"/>
          </a:p>
          <a:p>
            <a:pPr marL="0" indent="0">
              <a:lnSpc>
                <a:spcPct val="80000"/>
              </a:lnSpc>
              <a:buFontTx/>
              <a:buChar char="-"/>
            </a:pPr>
            <a:r>
              <a:rPr lang="ru-RU" sz="2400" b="1" dirty="0"/>
              <a:t> на общение с родителями, бабушкой, дедушкой,  братьями, сестрами и иными родственниками;</a:t>
            </a:r>
            <a:br>
              <a:rPr lang="ru-RU" sz="2400" b="1" dirty="0"/>
            </a:br>
            <a:endParaRPr lang="ru-RU" sz="2400" b="1" dirty="0"/>
          </a:p>
          <a:p>
            <a:pPr marL="0" indent="0">
              <a:lnSpc>
                <a:spcPct val="80000"/>
              </a:lnSpc>
              <a:buFontTx/>
              <a:buNone/>
            </a:pPr>
            <a:r>
              <a:rPr lang="ru-RU" sz="2400" b="1" dirty="0"/>
              <a:t>- на получение фамилии, имени, отчества;</a:t>
            </a:r>
            <a:br>
              <a:rPr lang="ru-RU" sz="2400" b="1" dirty="0"/>
            </a:br>
            <a:endParaRPr lang="ru-RU" sz="2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l"/>
            <a:r>
              <a:rPr lang="ru-RU" sz="4000" u="sng"/>
              <a:t>Каковы права?</a:t>
            </a:r>
          </a:p>
        </p:txBody>
      </p:sp>
      <p:sp>
        <p:nvSpPr>
          <p:cNvPr id="5123" name="Rectangle 3"/>
          <p:cNvSpPr>
            <a:spLocks noGrp="1" noChangeArrowheads="1"/>
          </p:cNvSpPr>
          <p:nvPr>
            <p:ph type="body" idx="1"/>
          </p:nvPr>
        </p:nvSpPr>
        <p:spPr>
          <a:xfrm>
            <a:off x="457200" y="1628775"/>
            <a:ext cx="8229600" cy="5229225"/>
          </a:xfrm>
        </p:spPr>
        <p:txBody>
          <a:bodyPr/>
          <a:lstStyle/>
          <a:p>
            <a:pPr>
              <a:lnSpc>
                <a:spcPct val="80000"/>
              </a:lnSpc>
            </a:pPr>
            <a:r>
              <a:rPr lang="ru-RU" sz="2400" b="1" dirty="0"/>
              <a:t>на благополучие.</a:t>
            </a:r>
          </a:p>
          <a:p>
            <a:pPr>
              <a:lnSpc>
                <a:spcPct val="80000"/>
              </a:lnSpc>
            </a:pPr>
            <a:r>
              <a:rPr lang="ru-RU" sz="2400" b="1" dirty="0"/>
              <a:t>на свободное развитие</a:t>
            </a:r>
          </a:p>
          <a:p>
            <a:pPr>
              <a:lnSpc>
                <a:spcPct val="80000"/>
              </a:lnSpc>
            </a:pPr>
            <a:r>
              <a:rPr lang="ru-RU" sz="2400" b="1"/>
              <a:t>на </a:t>
            </a:r>
            <a:r>
              <a:rPr lang="ru-RU" sz="2400" b="1" smtClean="0"/>
              <a:t>свободу </a:t>
            </a:r>
            <a:r>
              <a:rPr lang="ru-RU" sz="2400" b="1" dirty="0"/>
              <a:t>выражать свое мнение,</a:t>
            </a:r>
          </a:p>
          <a:p>
            <a:pPr>
              <a:lnSpc>
                <a:spcPct val="80000"/>
              </a:lnSpc>
            </a:pPr>
            <a:r>
              <a:rPr lang="ru-RU" sz="2400" b="1" dirty="0"/>
              <a:t>на  образование</a:t>
            </a:r>
          </a:p>
          <a:p>
            <a:pPr>
              <a:lnSpc>
                <a:spcPct val="80000"/>
              </a:lnSpc>
            </a:pPr>
            <a:r>
              <a:rPr lang="ru-RU" sz="2400" b="1" dirty="0"/>
              <a:t>на  дополнительное образование</a:t>
            </a:r>
          </a:p>
          <a:p>
            <a:pPr>
              <a:lnSpc>
                <a:spcPct val="80000"/>
              </a:lnSpc>
            </a:pPr>
            <a:r>
              <a:rPr lang="ru-RU" sz="2400" b="1" dirty="0"/>
              <a:t>на  отдых и досуг</a:t>
            </a:r>
          </a:p>
          <a:p>
            <a:pPr>
              <a:lnSpc>
                <a:spcPct val="80000"/>
              </a:lnSpc>
            </a:pPr>
            <a:r>
              <a:rPr lang="ru-RU" sz="2400" b="1" dirty="0"/>
              <a:t>на  </a:t>
            </a:r>
            <a:r>
              <a:rPr lang="ru-RU" sz="2400" b="1" dirty="0" smtClean="0"/>
              <a:t>участие </a:t>
            </a:r>
            <a:r>
              <a:rPr lang="ru-RU" sz="2400" b="1" dirty="0"/>
              <a:t>в играх и развлекательных мероприятиях </a:t>
            </a:r>
          </a:p>
          <a:p>
            <a:pPr>
              <a:lnSpc>
                <a:spcPct val="80000"/>
              </a:lnSpc>
            </a:pPr>
            <a:r>
              <a:rPr lang="ru-RU" sz="2400" b="1" dirty="0" smtClean="0"/>
              <a:t>на </a:t>
            </a:r>
            <a:r>
              <a:rPr lang="ru-RU" sz="2400" b="1" dirty="0"/>
              <a:t>всестороннее развитие;</a:t>
            </a:r>
          </a:p>
          <a:p>
            <a:pPr>
              <a:lnSpc>
                <a:spcPct val="80000"/>
              </a:lnSpc>
            </a:pPr>
            <a:r>
              <a:rPr lang="ru-RU" sz="2400" b="1" dirty="0"/>
              <a:t>на уважение человеческого достоинства;</a:t>
            </a:r>
          </a:p>
          <a:p>
            <a:pPr>
              <a:lnSpc>
                <a:spcPct val="80000"/>
              </a:lnSpc>
            </a:pPr>
            <a:r>
              <a:rPr lang="ru-RU" sz="2400" b="1" dirty="0"/>
              <a:t>на защиту;</a:t>
            </a:r>
          </a:p>
          <a:p>
            <a:pPr>
              <a:lnSpc>
                <a:spcPct val="80000"/>
              </a:lnSpc>
            </a:pPr>
            <a:r>
              <a:rPr lang="ru-RU" sz="2400" b="1" dirty="0"/>
              <a:t>на выражение собственного мнения;</a:t>
            </a:r>
            <a:br>
              <a:rPr lang="ru-RU" sz="2400" b="1" dirty="0"/>
            </a:br>
            <a:endParaRPr lang="ru-RU" sz="2400" b="1" dirty="0"/>
          </a:p>
          <a:p>
            <a:pPr>
              <a:lnSpc>
                <a:spcPct val="80000"/>
              </a:lnSpc>
              <a:buFontTx/>
              <a:buNone/>
            </a:pPr>
            <a:r>
              <a:rPr lang="ru-RU" sz="800" dirty="0"/>
              <a:t/>
            </a:r>
            <a:br>
              <a:rPr lang="ru-RU" sz="800" dirty="0"/>
            </a:br>
            <a:endParaRPr lang="ru-RU" sz="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706437"/>
          </a:xfrm>
        </p:spPr>
        <p:txBody>
          <a:bodyPr/>
          <a:lstStyle/>
          <a:p>
            <a:pPr algn="l"/>
            <a:r>
              <a:rPr lang="ru-RU" sz="4000" u="sng"/>
              <a:t>Обязанности:</a:t>
            </a:r>
            <a:br>
              <a:rPr lang="ru-RU" sz="4000" u="sng"/>
            </a:br>
            <a:endParaRPr lang="ru-RU" sz="4000" u="sng"/>
          </a:p>
        </p:txBody>
      </p:sp>
      <p:sp>
        <p:nvSpPr>
          <p:cNvPr id="6147" name="Rectangle 3"/>
          <p:cNvSpPr>
            <a:spLocks noGrp="1" noChangeArrowheads="1"/>
          </p:cNvSpPr>
          <p:nvPr>
            <p:ph type="body" idx="1"/>
          </p:nvPr>
        </p:nvSpPr>
        <p:spPr>
          <a:xfrm>
            <a:off x="468313" y="1125538"/>
            <a:ext cx="8229600" cy="5256212"/>
          </a:xfrm>
        </p:spPr>
        <p:txBody>
          <a:bodyPr/>
          <a:lstStyle/>
          <a:p>
            <a:pPr>
              <a:lnSpc>
                <a:spcPct val="90000"/>
              </a:lnSpc>
            </a:pPr>
            <a:r>
              <a:rPr lang="ru-RU" sz="2800" dirty="0"/>
              <a:t>должны (обязаны) соблюдать Правила для учащихся, которые должны быть разработаны в каждом образовательном учреждении</a:t>
            </a:r>
          </a:p>
          <a:p>
            <a:pPr>
              <a:lnSpc>
                <a:spcPct val="90000"/>
              </a:lnSpc>
            </a:pPr>
            <a:r>
              <a:rPr lang="ru-RU" sz="2800" dirty="0"/>
              <a:t>обязаны подчиняться требованиям педагогов</a:t>
            </a:r>
          </a:p>
          <a:p>
            <a:pPr>
              <a:lnSpc>
                <a:spcPct val="90000"/>
              </a:lnSpc>
            </a:pPr>
            <a:r>
              <a:rPr lang="ru-RU" sz="2800" dirty="0"/>
              <a:t>обязаны заботиться о младших</a:t>
            </a:r>
          </a:p>
          <a:p>
            <a:pPr>
              <a:lnSpc>
                <a:spcPct val="90000"/>
              </a:lnSpc>
            </a:pPr>
            <a:r>
              <a:rPr lang="ru-RU" sz="2800" dirty="0"/>
              <a:t>обязаны соблюдать правила гигиены</a:t>
            </a:r>
          </a:p>
          <a:p>
            <a:pPr>
              <a:lnSpc>
                <a:spcPct val="90000"/>
              </a:lnSpc>
            </a:pPr>
            <a:r>
              <a:rPr lang="ru-RU" sz="2800" dirty="0"/>
              <a:t>иметь аккуратный вид</a:t>
            </a:r>
          </a:p>
          <a:p>
            <a:pPr>
              <a:lnSpc>
                <a:spcPct val="90000"/>
              </a:lnSpc>
            </a:pPr>
            <a:r>
              <a:rPr lang="ru-RU" sz="2800" dirty="0"/>
              <a:t>обязаны бережно относиться к имуществу</a:t>
            </a:r>
          </a:p>
          <a:p>
            <a:pPr>
              <a:lnSpc>
                <a:spcPct val="90000"/>
              </a:lnSpc>
            </a:pPr>
            <a:r>
              <a:rPr lang="ru-RU" sz="2800" dirty="0" smtClean="0"/>
              <a:t>соблюдать </a:t>
            </a:r>
            <a:r>
              <a:rPr lang="ru-RU" sz="2800" dirty="0"/>
              <a:t>нормы установленные обществом</a:t>
            </a:r>
          </a:p>
          <a:p>
            <a:pPr>
              <a:lnSpc>
                <a:spcPct val="90000"/>
              </a:lnSpc>
              <a:buFontTx/>
              <a:buNone/>
            </a:pPr>
            <a:endParaRPr lang="ru-RU" sz="2800" dirty="0"/>
          </a:p>
          <a:p>
            <a:pPr>
              <a:lnSpc>
                <a:spcPct val="90000"/>
              </a:lnSpc>
              <a:buFontTx/>
              <a:buNone/>
            </a:pPr>
            <a:endParaRPr lang="ru-RU"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p:txBody>
          <a:bodyPr/>
          <a:lstStyle/>
          <a:p>
            <a:pPr algn="ctr">
              <a:buFontTx/>
              <a:buNone/>
            </a:pPr>
            <a:r>
              <a:rPr lang="ru-RU" b="1" dirty="0"/>
              <a:t>   </a:t>
            </a:r>
            <a:r>
              <a:rPr lang="ru-RU" sz="4400" b="1" dirty="0"/>
              <a:t>Несовершеннолетние при определенных условиях несут уголовную, административную и иную </a:t>
            </a:r>
            <a:r>
              <a:rPr lang="ru-RU" sz="4400" b="1" dirty="0" smtClean="0"/>
              <a:t>ответственность</a:t>
            </a:r>
            <a:endParaRPr lang="ru-RU" sz="4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00034" y="0"/>
            <a:ext cx="8229600" cy="1143000"/>
          </a:xfrm>
        </p:spPr>
        <p:txBody>
          <a:bodyPr/>
          <a:lstStyle/>
          <a:p>
            <a:r>
              <a:rPr lang="ru-RU" sz="4000" b="1" dirty="0"/>
              <a:t>Административное правонарушение</a:t>
            </a:r>
          </a:p>
        </p:txBody>
      </p:sp>
      <p:sp>
        <p:nvSpPr>
          <p:cNvPr id="8195" name="Rectangle 3"/>
          <p:cNvSpPr>
            <a:spLocks noGrp="1" noChangeArrowheads="1"/>
          </p:cNvSpPr>
          <p:nvPr>
            <p:ph type="body" idx="1"/>
          </p:nvPr>
        </p:nvSpPr>
        <p:spPr>
          <a:xfrm>
            <a:off x="428596" y="1285860"/>
            <a:ext cx="8229600" cy="4525963"/>
          </a:xfrm>
        </p:spPr>
        <p:txBody>
          <a:bodyPr/>
          <a:lstStyle/>
          <a:p>
            <a:pPr>
              <a:buFontTx/>
              <a:buNone/>
            </a:pPr>
            <a:r>
              <a:rPr lang="ru-RU" dirty="0"/>
              <a:t>— </a:t>
            </a:r>
            <a:r>
              <a:rPr lang="ru-RU" b="1" i="1" dirty="0"/>
              <a:t>противоправное, виновное действие (или бездействие) </a:t>
            </a:r>
            <a:r>
              <a:rPr lang="ru-RU" b="1" i="1" dirty="0" smtClean="0"/>
              <a:t>лица, запрещенное нормами административного законодательства</a:t>
            </a:r>
            <a:r>
              <a:rPr lang="ru-RU" dirty="0" smtClean="0"/>
              <a:t> </a:t>
            </a:r>
            <a:endParaRPr lang="ru-RU" dirty="0"/>
          </a:p>
          <a:p>
            <a:pPr>
              <a:buFontTx/>
              <a:buNone/>
            </a:pPr>
            <a:r>
              <a:rPr lang="ru-RU" dirty="0"/>
              <a:t>        </a:t>
            </a:r>
            <a:r>
              <a:rPr lang="ru-RU" sz="2800" dirty="0"/>
              <a:t>Основной формой такого наказания является штраф, но могут предусматриваться и иные меры: предупреждение, лишение </a:t>
            </a:r>
          </a:p>
          <a:p>
            <a:pPr>
              <a:buFontTx/>
              <a:buNone/>
            </a:pPr>
            <a:r>
              <a:rPr lang="ru-RU" sz="2800" dirty="0"/>
              <a:t>    специального </a:t>
            </a:r>
            <a:r>
              <a:rPr lang="ru-RU" sz="2800" dirty="0" smtClean="0"/>
              <a:t>права, </a:t>
            </a:r>
          </a:p>
          <a:p>
            <a:pPr>
              <a:buFontTx/>
              <a:buNone/>
            </a:pPr>
            <a:r>
              <a:rPr lang="ru-RU" sz="2800" dirty="0" smtClean="0"/>
              <a:t>    административный арест</a:t>
            </a:r>
            <a:endParaRPr lang="ru-RU" sz="2800" dirty="0"/>
          </a:p>
        </p:txBody>
      </p:sp>
      <p:pic>
        <p:nvPicPr>
          <p:cNvPr id="8197" name="Picture 5"/>
          <p:cNvPicPr>
            <a:picLocks noChangeAspect="1" noChangeArrowheads="1"/>
          </p:cNvPicPr>
          <p:nvPr/>
        </p:nvPicPr>
        <p:blipFill>
          <a:blip r:embed="rId2"/>
          <a:srcRect/>
          <a:stretch>
            <a:fillRect/>
          </a:stretch>
        </p:blipFill>
        <p:spPr bwMode="auto">
          <a:xfrm>
            <a:off x="6715140" y="3429000"/>
            <a:ext cx="1982788" cy="29146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ru-RU" sz="4000" b="1"/>
              <a:t>Административное правонарушение</a:t>
            </a:r>
          </a:p>
        </p:txBody>
      </p:sp>
      <p:sp>
        <p:nvSpPr>
          <p:cNvPr id="9219" name="Rectangle 3"/>
          <p:cNvSpPr>
            <a:spLocks noGrp="1" noChangeArrowheads="1"/>
          </p:cNvSpPr>
          <p:nvPr>
            <p:ph type="body" idx="1"/>
          </p:nvPr>
        </p:nvSpPr>
        <p:spPr/>
        <p:txBody>
          <a:bodyPr/>
          <a:lstStyle/>
          <a:p>
            <a:pPr>
              <a:buFontTx/>
              <a:buNone/>
            </a:pPr>
            <a:r>
              <a:rPr lang="ru-RU"/>
              <a:t>  К административным правонарушениям относится правонарушения, которые несут </a:t>
            </a:r>
            <a:r>
              <a:rPr lang="ru-RU" b="1"/>
              <a:t>антиобщественный характер</a:t>
            </a:r>
            <a:r>
              <a:rPr lang="ru-RU"/>
              <a:t> </a:t>
            </a:r>
            <a:r>
              <a:rPr lang="ru-RU" sz="2800"/>
              <a:t>(</a:t>
            </a:r>
            <a:r>
              <a:rPr lang="ru-RU" sz="2800" u="sng"/>
              <a:t>распитие спиртных напитков несовершеннолетними в общественном месте, нарушение правила дорожного движения, не уплата налога, нарушение запрета, мелкое хулиганство,  жестокое обращение с животными</a:t>
            </a:r>
            <a:r>
              <a:rPr lang="ru-RU" sz="2800"/>
              <a:t> и т.д.)</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395288" y="188913"/>
            <a:ext cx="8569325" cy="6669087"/>
          </a:xfrm>
        </p:spPr>
        <p:txBody>
          <a:bodyPr/>
          <a:lstStyle/>
          <a:p>
            <a:pPr>
              <a:lnSpc>
                <a:spcPct val="80000"/>
              </a:lnSpc>
              <a:buFontTx/>
              <a:buNone/>
            </a:pPr>
            <a:r>
              <a:rPr lang="ru-RU" sz="2800" dirty="0" smtClean="0"/>
              <a:t>		Административная </a:t>
            </a:r>
            <a:r>
              <a:rPr lang="ru-RU" sz="2800" dirty="0"/>
              <a:t>ответственность наступает, если правонарушение по своему характеру </a:t>
            </a:r>
            <a:r>
              <a:rPr lang="ru-RU" sz="2800" u="sng" dirty="0"/>
              <a:t>не влечет за собой</a:t>
            </a:r>
            <a:r>
              <a:rPr lang="ru-RU" sz="2800" dirty="0"/>
              <a:t> в соответствии с действующим законодательством уголовной ответственности. </a:t>
            </a:r>
            <a:br>
              <a:rPr lang="ru-RU" sz="2800" dirty="0"/>
            </a:br>
            <a:endParaRPr lang="ru-RU" sz="2800" dirty="0"/>
          </a:p>
          <a:p>
            <a:pPr>
              <a:lnSpc>
                <a:spcPct val="80000"/>
              </a:lnSpc>
              <a:buFontTx/>
              <a:buNone/>
            </a:pPr>
            <a:r>
              <a:rPr lang="ru-RU" sz="2800" dirty="0"/>
              <a:t>         Субъектом административного правонарушения признаются вменяемые, </a:t>
            </a:r>
            <a:r>
              <a:rPr lang="ru-RU" sz="2800" u="sng" dirty="0"/>
              <a:t>достигшие 16-летнего возраста граждане </a:t>
            </a:r>
            <a:r>
              <a:rPr lang="ru-RU" sz="2800" dirty="0"/>
              <a:t>РФ. Специальным субъектом административного проступка выступают должностные </a:t>
            </a:r>
            <a:r>
              <a:rPr lang="ru-RU" sz="2800" dirty="0" smtClean="0"/>
              <a:t>лица.</a:t>
            </a:r>
            <a:endParaRPr lang="ru-RU" sz="2800" dirty="0"/>
          </a:p>
          <a:p>
            <a:pPr>
              <a:lnSpc>
                <a:spcPct val="80000"/>
              </a:lnSpc>
              <a:buFontTx/>
              <a:buNone/>
            </a:pPr>
            <a:r>
              <a:rPr lang="ru-RU" sz="2800" dirty="0"/>
              <a:t>         </a:t>
            </a:r>
            <a:r>
              <a:rPr lang="ru-RU" sz="2800" dirty="0" smtClean="0"/>
              <a:t>За лиц, не достигших 16-и летнего возраста несут ответственность их законные представители (родители, опекуны, попечители)</a:t>
            </a:r>
            <a:r>
              <a:rPr lang="ru-RU" sz="2800" dirty="0"/>
              <a:t/>
            </a:r>
            <a:br>
              <a:rPr lang="ru-RU" sz="2800" dirty="0"/>
            </a:br>
            <a:r>
              <a:rPr lang="ru-RU" sz="2800" dirty="0"/>
              <a:t>         </a:t>
            </a:r>
            <a:r>
              <a:rPr lang="ru-RU" sz="2800" dirty="0" smtClean="0"/>
              <a:t>За бесконтрольность поведения детей ответственность несут также и родители.</a:t>
            </a:r>
            <a:endParaRPr lang="ru-RU"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Административное и уголовное право 2">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Административное и уголовное право 2</Template>
  <TotalTime>165</TotalTime>
  <Words>1118</Words>
  <Application>Microsoft Office PowerPoint</Application>
  <PresentationFormat>Экран (4:3)</PresentationFormat>
  <Paragraphs>83</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Административное и уголовное право 2</vt:lpstr>
      <vt:lpstr>Презентация PowerPoint</vt:lpstr>
      <vt:lpstr>Презентация PowerPoint</vt:lpstr>
      <vt:lpstr>Каковы права?</vt:lpstr>
      <vt:lpstr>Каковы права?</vt:lpstr>
      <vt:lpstr>Обязанности: </vt:lpstr>
      <vt:lpstr>Презентация PowerPoint</vt:lpstr>
      <vt:lpstr>Административное правонарушение</vt:lpstr>
      <vt:lpstr>Административное правонарушение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Статья 167. УМЫШЛЕННОЕ УНИЧТОЖЕНИЕ ИЛИ ПОВРЕЖДЕНИЕ              ЧУЖОГО ИМУЩЕСТВА (вандализм) </vt:lpstr>
      <vt:lpstr>Статья 105.   Убийство</vt:lpstr>
      <vt:lpstr>Презентация PowerPoint</vt:lpstr>
      <vt:lpstr>Презентация PowerPoint</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22</cp:revision>
  <dcterms:created xsi:type="dcterms:W3CDTF">2016-01-19T19:42:54Z</dcterms:created>
  <dcterms:modified xsi:type="dcterms:W3CDTF">2018-07-26T03:21:45Z</dcterms:modified>
</cp:coreProperties>
</file>